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94" r:id="rId5"/>
  </p:sldMasterIdLst>
  <p:notesMasterIdLst>
    <p:notesMasterId r:id="rId75"/>
  </p:notesMasterIdLst>
  <p:handoutMasterIdLst>
    <p:handoutMasterId r:id="rId76"/>
  </p:handoutMasterIdLst>
  <p:sldIdLst>
    <p:sldId id="391" r:id="rId6"/>
    <p:sldId id="394" r:id="rId7"/>
    <p:sldId id="581" r:id="rId8"/>
    <p:sldId id="488" r:id="rId9"/>
    <p:sldId id="494" r:id="rId10"/>
    <p:sldId id="495" r:id="rId11"/>
    <p:sldId id="496" r:id="rId12"/>
    <p:sldId id="493" r:id="rId13"/>
    <p:sldId id="577" r:id="rId14"/>
    <p:sldId id="479" r:id="rId15"/>
    <p:sldId id="498" r:id="rId16"/>
    <p:sldId id="547" r:id="rId17"/>
    <p:sldId id="570" r:id="rId18"/>
    <p:sldId id="567" r:id="rId19"/>
    <p:sldId id="481" r:id="rId20"/>
    <p:sldId id="499" r:id="rId21"/>
    <p:sldId id="571" r:id="rId22"/>
    <p:sldId id="500" r:id="rId23"/>
    <p:sldId id="508" r:id="rId24"/>
    <p:sldId id="546" r:id="rId25"/>
    <p:sldId id="544" r:id="rId26"/>
    <p:sldId id="518" r:id="rId27"/>
    <p:sldId id="502" r:id="rId28"/>
    <p:sldId id="507" r:id="rId29"/>
    <p:sldId id="509" r:id="rId30"/>
    <p:sldId id="568" r:id="rId31"/>
    <p:sldId id="511" r:id="rId32"/>
    <p:sldId id="512" r:id="rId33"/>
    <p:sldId id="517" r:id="rId34"/>
    <p:sldId id="513" r:id="rId35"/>
    <p:sldId id="514" r:id="rId36"/>
    <p:sldId id="549" r:id="rId37"/>
    <p:sldId id="463" r:id="rId38"/>
    <p:sldId id="464" r:id="rId39"/>
    <p:sldId id="516" r:id="rId40"/>
    <p:sldId id="515" r:id="rId41"/>
    <p:sldId id="478" r:id="rId42"/>
    <p:sldId id="461" r:id="rId43"/>
    <p:sldId id="462" r:id="rId44"/>
    <p:sldId id="550" r:id="rId45"/>
    <p:sldId id="551" r:id="rId46"/>
    <p:sldId id="578" r:id="rId47"/>
    <p:sldId id="583" r:id="rId48"/>
    <p:sldId id="582" r:id="rId49"/>
    <p:sldId id="469" r:id="rId50"/>
    <p:sldId id="584" r:id="rId51"/>
    <p:sldId id="417" r:id="rId52"/>
    <p:sldId id="470" r:id="rId53"/>
    <p:sldId id="416" r:id="rId54"/>
    <p:sldId id="471" r:id="rId55"/>
    <p:sldId id="419" r:id="rId56"/>
    <p:sldId id="474" r:id="rId57"/>
    <p:sldId id="418" r:id="rId58"/>
    <p:sldId id="473" r:id="rId59"/>
    <p:sldId id="573" r:id="rId60"/>
    <p:sldId id="421" r:id="rId61"/>
    <p:sldId id="452" r:id="rId62"/>
    <p:sldId id="453" r:id="rId63"/>
    <p:sldId id="454" r:id="rId64"/>
    <p:sldId id="451" r:id="rId65"/>
    <p:sldId id="589" r:id="rId66"/>
    <p:sldId id="585" r:id="rId67"/>
    <p:sldId id="475" r:id="rId68"/>
    <p:sldId id="553" r:id="rId69"/>
    <p:sldId id="586" r:id="rId70"/>
    <p:sldId id="477" r:id="rId71"/>
    <p:sldId id="552" r:id="rId72"/>
    <p:sldId id="519" r:id="rId73"/>
    <p:sldId id="590" r:id="rId74"/>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208" userDrawn="1">
          <p15:clr>
            <a:srgbClr val="A4A3A4"/>
          </p15:clr>
        </p15:guide>
        <p15:guide id="2" pos="182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ie Wollan" initials="AKW" lastIdx="1" clrIdx="0"/>
  <p:cmAuthor id="2" name="Kasey Miller" initials="KM" lastIdx="27" clrIdx="1"/>
  <p:cmAuthor id="3" name="Nancy Staggers" initials="NS" lastIdx="14" clrIdx="2"/>
  <p:cmAuthor id="4" name="Felicia Kleinfelt" initials="FK" lastIdx="32" clrIdx="3"/>
  <p:cmAuthor id="5" name="Felicia Kleinfelt" initials="FK [2]" lastIdx="1" clrIdx="4"/>
  <p:cmAuthor id="6" name="Felicia Kleinfelt" initials="FK [3]" lastIdx="1" clrIdx="5"/>
  <p:cmAuthor id="7" name="Felicia Kleinfelt" initials="FK [4]" lastIdx="1" clrIdx="6"/>
  <p:cmAuthor id="8" name="Felicia Kleinfelt" initials="FK [5]" lastIdx="0" clrIdx="7"/>
  <p:cmAuthor id="9" name="Felicia Kleinfelt" initials="FK [6]" lastIdx="1" clrIdx="8"/>
  <p:cmAuthor id="10" name="Felicia Kleinfelt" initials="FK [7]" lastIdx="1" clrIdx="9"/>
  <p:cmAuthor id="11" name="Felicia Kleinfelt" initials="FK [8]" lastIdx="1" clrIdx="10"/>
  <p:cmAuthor id="12" name="Felicia Kleinfelt" initials="FK [9]" lastIdx="1" clrIdx="11"/>
  <p:cmAuthor id="13" name="Felicia Kleinfelt" initials="FK [10]" lastIdx="1" clrIdx="12"/>
  <p:cmAuthor id="14" name="Pamela Noble" initials="PN" lastIdx="6" clrIdx="13"/>
  <p:cmAuthor id="15" name="Heather Soboko" initials="HS" lastIdx="1" clrIdx="14"/>
  <p:cmAuthor id="16" name="Samantha Zybak" initials="SZ" lastIdx="15"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782"/>
    <a:srgbClr val="404041"/>
    <a:srgbClr val="7E8083"/>
    <a:srgbClr val="CD5F21"/>
    <a:srgbClr val="F78E1E"/>
    <a:srgbClr val="F78F1E"/>
    <a:srgbClr val="EAEAEA"/>
    <a:srgbClr val="FFFFFF"/>
    <a:srgbClr val="686A6E"/>
    <a:srgbClr val="49B9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891"/>
  </p:normalViewPr>
  <p:slideViewPr>
    <p:cSldViewPr snapToGrid="0">
      <p:cViewPr varScale="1">
        <p:scale>
          <a:sx n="106" d="100"/>
          <a:sy n="106" d="100"/>
        </p:scale>
        <p:origin x="2344" y="176"/>
      </p:cViewPr>
      <p:guideLst>
        <p:guide orient="horz" pos="2208"/>
        <p:guide pos="1824"/>
      </p:guideLst>
    </p:cSldViewPr>
  </p:slideViewPr>
  <p:notesTextViewPr>
    <p:cViewPr>
      <p:scale>
        <a:sx n="1" d="1"/>
        <a:sy n="1" d="1"/>
      </p:scale>
      <p:origin x="0" y="0"/>
    </p:cViewPr>
  </p:notesTextViewPr>
  <p:sorterViewPr>
    <p:cViewPr>
      <p:scale>
        <a:sx n="100" d="100"/>
        <a:sy n="100" d="100"/>
      </p:scale>
      <p:origin x="0" y="-17271"/>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5D3495-19AB-3549-8C36-382B2D6F585A}" type="doc">
      <dgm:prSet loTypeId="urn:microsoft.com/office/officeart/2005/8/layout/vList5" loCatId="" qsTypeId="urn:microsoft.com/office/officeart/2005/8/quickstyle/simple2" qsCatId="simple" csTypeId="urn:microsoft.com/office/officeart/2005/8/colors/accent1_2" csCatId="accent1" phldr="1"/>
      <dgm:spPr/>
      <dgm:t>
        <a:bodyPr/>
        <a:lstStyle/>
        <a:p>
          <a:endParaRPr lang="en-US"/>
        </a:p>
      </dgm:t>
    </dgm:pt>
    <dgm:pt modelId="{D95A52E4-8BA6-AB44-ABD7-C95B929B6EDF}">
      <dgm:prSet phldrT="[Text]"/>
      <dgm:spPr/>
      <dgm:t>
        <a:bodyPr/>
        <a:lstStyle/>
        <a:p>
          <a:r>
            <a:rPr lang="en-US"/>
            <a:t>Benefits</a:t>
          </a:r>
        </a:p>
      </dgm:t>
    </dgm:pt>
    <dgm:pt modelId="{A6C2E601-53AF-9840-A26B-A76FAC9A0AB4}" type="parTrans" cxnId="{EAE7E983-7C78-7440-B68E-00301D6CA5E1}">
      <dgm:prSet/>
      <dgm:spPr/>
      <dgm:t>
        <a:bodyPr/>
        <a:lstStyle/>
        <a:p>
          <a:endParaRPr lang="en-US"/>
        </a:p>
      </dgm:t>
    </dgm:pt>
    <dgm:pt modelId="{B8B2D0F4-6837-DB41-8B1E-5A1C4A7D29BE}" type="sibTrans" cxnId="{EAE7E983-7C78-7440-B68E-00301D6CA5E1}">
      <dgm:prSet/>
      <dgm:spPr/>
      <dgm:t>
        <a:bodyPr/>
        <a:lstStyle/>
        <a:p>
          <a:endParaRPr lang="en-US"/>
        </a:p>
      </dgm:t>
    </dgm:pt>
    <dgm:pt modelId="{56E895FA-AB69-684D-A750-3F60FF5CC301}">
      <dgm:prSet phldrT="[Text]"/>
      <dgm:spPr/>
      <dgm:t>
        <a:bodyPr/>
        <a:lstStyle/>
        <a:p>
          <a:r>
            <a:rPr lang="en-US"/>
            <a:t>Disadvantages</a:t>
          </a:r>
        </a:p>
      </dgm:t>
    </dgm:pt>
    <dgm:pt modelId="{1751DC14-C295-0646-9090-F555DC718919}" type="parTrans" cxnId="{04DEF8E6-33A1-0149-910B-47A0A209F7E7}">
      <dgm:prSet/>
      <dgm:spPr/>
      <dgm:t>
        <a:bodyPr/>
        <a:lstStyle/>
        <a:p>
          <a:endParaRPr lang="en-US"/>
        </a:p>
      </dgm:t>
    </dgm:pt>
    <dgm:pt modelId="{BC595F51-0A17-214B-AC22-1C43491DF265}" type="sibTrans" cxnId="{04DEF8E6-33A1-0149-910B-47A0A209F7E7}">
      <dgm:prSet/>
      <dgm:spPr/>
      <dgm:t>
        <a:bodyPr/>
        <a:lstStyle/>
        <a:p>
          <a:endParaRPr lang="en-US"/>
        </a:p>
      </dgm:t>
    </dgm:pt>
    <dgm:pt modelId="{3DF23FE0-32F3-2345-A7F8-6B40907D46DA}">
      <dgm:prSet phldrT="[Text]" custT="1"/>
      <dgm:spPr/>
      <dgm:t>
        <a:bodyPr/>
        <a:lstStyle/>
        <a:p>
          <a:pPr rtl="0"/>
          <a:r>
            <a:rPr lang="en-US" sz="2000" b="0" i="0" u="none"/>
            <a:t>Cost effective</a:t>
          </a:r>
          <a:endParaRPr lang="en-US" sz="2000" b="0"/>
        </a:p>
      </dgm:t>
    </dgm:pt>
    <dgm:pt modelId="{58C54C99-1A4A-0345-BCD3-E629647BBA58}" type="parTrans" cxnId="{97EEF815-6536-C44F-8EF4-659DA1A6E6F2}">
      <dgm:prSet/>
      <dgm:spPr/>
      <dgm:t>
        <a:bodyPr/>
        <a:lstStyle/>
        <a:p>
          <a:endParaRPr lang="en-US"/>
        </a:p>
      </dgm:t>
    </dgm:pt>
    <dgm:pt modelId="{C640AA48-FC9C-7848-ABCC-7CD333160299}" type="sibTrans" cxnId="{97EEF815-6536-C44F-8EF4-659DA1A6E6F2}">
      <dgm:prSet/>
      <dgm:spPr/>
      <dgm:t>
        <a:bodyPr/>
        <a:lstStyle/>
        <a:p>
          <a:endParaRPr lang="en-US"/>
        </a:p>
      </dgm:t>
    </dgm:pt>
    <dgm:pt modelId="{D557176D-934F-C24A-BE85-05C8CC2503FC}">
      <dgm:prSet custT="1"/>
      <dgm:spPr/>
      <dgm:t>
        <a:bodyPr/>
        <a:lstStyle/>
        <a:p>
          <a:pPr rtl="0"/>
          <a:r>
            <a:rPr lang="en-US" sz="2000" b="0" i="0" u="none"/>
            <a:t>Can be completed virtually</a:t>
          </a:r>
        </a:p>
      </dgm:t>
    </dgm:pt>
    <dgm:pt modelId="{C56AC33C-0770-B44E-B909-1C393E6ACE7B}" type="parTrans" cxnId="{0315E2E3-183C-874D-9730-FB0F66325948}">
      <dgm:prSet/>
      <dgm:spPr/>
      <dgm:t>
        <a:bodyPr/>
        <a:lstStyle/>
        <a:p>
          <a:endParaRPr lang="en-US"/>
        </a:p>
      </dgm:t>
    </dgm:pt>
    <dgm:pt modelId="{4B3F12A7-1E90-4F4C-9ECF-48B47E2E1B38}" type="sibTrans" cxnId="{0315E2E3-183C-874D-9730-FB0F66325948}">
      <dgm:prSet/>
      <dgm:spPr/>
      <dgm:t>
        <a:bodyPr/>
        <a:lstStyle/>
        <a:p>
          <a:endParaRPr lang="en-US"/>
        </a:p>
      </dgm:t>
    </dgm:pt>
    <dgm:pt modelId="{D089F4B7-07E0-184A-88AA-F1DB567011A7}">
      <dgm:prSet custT="1"/>
      <dgm:spPr/>
      <dgm:t>
        <a:bodyPr/>
        <a:lstStyle/>
        <a:p>
          <a:r>
            <a:rPr lang="en-US" sz="2000" b="0" i="0" u="none"/>
            <a:t>Time effective</a:t>
          </a:r>
          <a:endParaRPr lang="en-US" sz="2000"/>
        </a:p>
      </dgm:t>
    </dgm:pt>
    <dgm:pt modelId="{A19426B8-2E0D-7245-A439-BE48C7E6BA5F}" type="parTrans" cxnId="{0BBACDA9-4F3F-2149-9779-196CB983D257}">
      <dgm:prSet/>
      <dgm:spPr/>
      <dgm:t>
        <a:bodyPr/>
        <a:lstStyle/>
        <a:p>
          <a:endParaRPr lang="en-US"/>
        </a:p>
      </dgm:t>
    </dgm:pt>
    <dgm:pt modelId="{26B10047-F715-4341-8EE8-F13A5BACF777}" type="sibTrans" cxnId="{0BBACDA9-4F3F-2149-9779-196CB983D257}">
      <dgm:prSet/>
      <dgm:spPr/>
      <dgm:t>
        <a:bodyPr/>
        <a:lstStyle/>
        <a:p>
          <a:endParaRPr lang="en-US"/>
        </a:p>
      </dgm:t>
    </dgm:pt>
    <dgm:pt modelId="{D57A88D6-6B05-4F45-A4C2-FFDF601E4EE0}">
      <dgm:prSet custT="1"/>
      <dgm:spPr/>
      <dgm:t>
        <a:bodyPr/>
        <a:lstStyle/>
        <a:p>
          <a:r>
            <a:rPr lang="en-US" sz="2000" b="0" i="0" u="none"/>
            <a:t>Identifies many existing usability problems</a:t>
          </a:r>
          <a:endParaRPr lang="en-US" sz="2000"/>
        </a:p>
      </dgm:t>
    </dgm:pt>
    <dgm:pt modelId="{B90C8DC5-C1A2-7E4A-9185-455A5D557855}" type="parTrans" cxnId="{69F37AC1-CE3A-9842-8705-7426839F9A67}">
      <dgm:prSet/>
      <dgm:spPr/>
      <dgm:t>
        <a:bodyPr/>
        <a:lstStyle/>
        <a:p>
          <a:endParaRPr lang="en-US"/>
        </a:p>
      </dgm:t>
    </dgm:pt>
    <dgm:pt modelId="{B1CE8051-2D13-9E4F-ACC4-6C1AB84F28BE}" type="sibTrans" cxnId="{69F37AC1-CE3A-9842-8705-7426839F9A67}">
      <dgm:prSet/>
      <dgm:spPr/>
      <dgm:t>
        <a:bodyPr/>
        <a:lstStyle/>
        <a:p>
          <a:endParaRPr lang="en-US"/>
        </a:p>
      </dgm:t>
    </dgm:pt>
    <dgm:pt modelId="{3305B7C6-B8F7-3143-8AB6-F89CB6BBDC8C}">
      <dgm:prSet phldrT="[Text]" custT="1"/>
      <dgm:spPr/>
      <dgm:t>
        <a:bodyPr/>
        <a:lstStyle/>
        <a:p>
          <a:pPr rtl="0"/>
          <a:r>
            <a:rPr lang="en-US" sz="2000" b="0" i="0" u="none"/>
            <a:t>Excludes end users</a:t>
          </a:r>
          <a:endParaRPr lang="en-US" sz="2000" b="0"/>
        </a:p>
      </dgm:t>
    </dgm:pt>
    <dgm:pt modelId="{04D9DEDB-77CD-CC40-BBF9-A7C72ADDEF94}" type="parTrans" cxnId="{7464DC77-E05D-874E-BD88-A498ADB6DC82}">
      <dgm:prSet/>
      <dgm:spPr/>
      <dgm:t>
        <a:bodyPr/>
        <a:lstStyle/>
        <a:p>
          <a:endParaRPr lang="en-US"/>
        </a:p>
      </dgm:t>
    </dgm:pt>
    <dgm:pt modelId="{31AD7410-B80A-DA42-B327-F728DD364B0B}" type="sibTrans" cxnId="{7464DC77-E05D-874E-BD88-A498ADB6DC82}">
      <dgm:prSet/>
      <dgm:spPr/>
      <dgm:t>
        <a:bodyPr/>
        <a:lstStyle/>
        <a:p>
          <a:endParaRPr lang="en-US"/>
        </a:p>
      </dgm:t>
    </dgm:pt>
    <dgm:pt modelId="{BBF9C994-8FFD-764A-8D1E-53B9AC2C0450}">
      <dgm:prSet custT="1"/>
      <dgm:spPr/>
      <dgm:t>
        <a:bodyPr/>
        <a:lstStyle/>
        <a:p>
          <a:r>
            <a:rPr lang="en-US" sz="2000" b="0" i="0" u="none"/>
            <a:t>Can generate a list of primarily minor usability</a:t>
          </a:r>
          <a:r>
            <a:rPr lang="en-US" sz="2000" b="0" i="0" u="none" baseline="0"/>
            <a:t> </a:t>
          </a:r>
          <a:r>
            <a:rPr lang="en-US" sz="2000" b="0" i="0" u="none"/>
            <a:t>problems</a:t>
          </a:r>
          <a:r>
            <a:rPr lang="en-US" sz="2000" b="0" i="0" u="none" baseline="0"/>
            <a:t> </a:t>
          </a:r>
          <a:r>
            <a:rPr lang="en-US" sz="2000" b="0" i="0" u="none"/>
            <a:t>(especially with single-domain experts)</a:t>
          </a:r>
          <a:endParaRPr lang="en-US" sz="2000"/>
        </a:p>
      </dgm:t>
    </dgm:pt>
    <dgm:pt modelId="{BEAD3AFB-4A1F-BD44-9368-478A538E68A8}" type="parTrans" cxnId="{11C6A170-C7D6-914A-9D6A-06E2909392CA}">
      <dgm:prSet/>
      <dgm:spPr/>
      <dgm:t>
        <a:bodyPr/>
        <a:lstStyle/>
        <a:p>
          <a:endParaRPr lang="en-US"/>
        </a:p>
      </dgm:t>
    </dgm:pt>
    <dgm:pt modelId="{A153E8EE-A2D0-D94F-86D3-D19E144B448C}" type="sibTrans" cxnId="{11C6A170-C7D6-914A-9D6A-06E2909392CA}">
      <dgm:prSet/>
      <dgm:spPr/>
      <dgm:t>
        <a:bodyPr/>
        <a:lstStyle/>
        <a:p>
          <a:endParaRPr lang="en-US"/>
        </a:p>
      </dgm:t>
    </dgm:pt>
    <dgm:pt modelId="{A551AEEB-461C-664B-80FC-B7F2FEAA6AA1}">
      <dgm:prSet custT="1"/>
      <dgm:spPr/>
      <dgm:t>
        <a:bodyPr/>
        <a:lstStyle/>
        <a:p>
          <a:r>
            <a:rPr lang="en-US" sz="2000" b="0" i="0" u="none"/>
            <a:t>May not provide guidance on how to remedy identified issues</a:t>
          </a:r>
          <a:endParaRPr lang="en-US" sz="2000"/>
        </a:p>
      </dgm:t>
    </dgm:pt>
    <dgm:pt modelId="{80B92F7E-63EF-634B-B592-66ED14A941B9}" type="parTrans" cxnId="{77FA5172-0885-A14A-89D2-96DF907DBC90}">
      <dgm:prSet/>
      <dgm:spPr/>
      <dgm:t>
        <a:bodyPr/>
        <a:lstStyle/>
        <a:p>
          <a:endParaRPr lang="en-US"/>
        </a:p>
      </dgm:t>
    </dgm:pt>
    <dgm:pt modelId="{91EDC29D-4097-3B45-BD67-47E9BEC0DB38}" type="sibTrans" cxnId="{77FA5172-0885-A14A-89D2-96DF907DBC90}">
      <dgm:prSet/>
      <dgm:spPr/>
      <dgm:t>
        <a:bodyPr/>
        <a:lstStyle/>
        <a:p>
          <a:endParaRPr lang="en-US"/>
        </a:p>
      </dgm:t>
    </dgm:pt>
    <dgm:pt modelId="{49565642-4175-9B44-8BA4-D42544548A1A}">
      <dgm:prSet custT="1"/>
      <dgm:spPr/>
      <dgm:t>
        <a:bodyPr/>
        <a:lstStyle/>
        <a:p>
          <a:pPr rtl="0"/>
          <a:r>
            <a:rPr lang="en-US" sz="2000" b="0" i="0" u="none" dirty="0"/>
            <a:t>Concentrates on usability problems versus helpful features</a:t>
          </a:r>
        </a:p>
      </dgm:t>
    </dgm:pt>
    <dgm:pt modelId="{A0FA8FD8-18D4-0540-B144-338AA1DD1317}" type="parTrans" cxnId="{4385C19F-CAEE-7848-BE8D-22D6D6E15759}">
      <dgm:prSet/>
      <dgm:spPr/>
      <dgm:t>
        <a:bodyPr/>
        <a:lstStyle/>
        <a:p>
          <a:endParaRPr lang="en-US"/>
        </a:p>
      </dgm:t>
    </dgm:pt>
    <dgm:pt modelId="{DA97D2EE-AA4D-3E4B-A25D-D2668042D34B}" type="sibTrans" cxnId="{4385C19F-CAEE-7848-BE8D-22D6D6E15759}">
      <dgm:prSet/>
      <dgm:spPr/>
      <dgm:t>
        <a:bodyPr/>
        <a:lstStyle/>
        <a:p>
          <a:endParaRPr lang="en-US"/>
        </a:p>
      </dgm:t>
    </dgm:pt>
    <dgm:pt modelId="{A838987B-736B-874D-AC62-EED9B65A0A5E}" type="pres">
      <dgm:prSet presAssocID="{9A5D3495-19AB-3549-8C36-382B2D6F585A}" presName="Name0" presStyleCnt="0">
        <dgm:presLayoutVars>
          <dgm:dir/>
          <dgm:animLvl val="lvl"/>
          <dgm:resizeHandles val="exact"/>
        </dgm:presLayoutVars>
      </dgm:prSet>
      <dgm:spPr/>
    </dgm:pt>
    <dgm:pt modelId="{ED1E537E-A07F-594A-9CF7-0991F1DEE71D}" type="pres">
      <dgm:prSet presAssocID="{D95A52E4-8BA6-AB44-ABD7-C95B929B6EDF}" presName="linNode" presStyleCnt="0"/>
      <dgm:spPr/>
    </dgm:pt>
    <dgm:pt modelId="{85570BCB-E54A-D24E-81FD-28A7E6930E11}" type="pres">
      <dgm:prSet presAssocID="{D95A52E4-8BA6-AB44-ABD7-C95B929B6EDF}" presName="parentText" presStyleLbl="node1" presStyleIdx="0" presStyleCnt="2">
        <dgm:presLayoutVars>
          <dgm:chMax val="1"/>
          <dgm:bulletEnabled val="1"/>
        </dgm:presLayoutVars>
      </dgm:prSet>
      <dgm:spPr/>
    </dgm:pt>
    <dgm:pt modelId="{A92438DF-4FA1-FA4A-A74A-02D31BA51062}" type="pres">
      <dgm:prSet presAssocID="{D95A52E4-8BA6-AB44-ABD7-C95B929B6EDF}" presName="descendantText" presStyleLbl="alignAccFollowNode1" presStyleIdx="0" presStyleCnt="2">
        <dgm:presLayoutVars>
          <dgm:bulletEnabled val="1"/>
        </dgm:presLayoutVars>
      </dgm:prSet>
      <dgm:spPr/>
    </dgm:pt>
    <dgm:pt modelId="{B0B74643-FCD3-BF44-9748-31E38521709E}" type="pres">
      <dgm:prSet presAssocID="{B8B2D0F4-6837-DB41-8B1E-5A1C4A7D29BE}" presName="sp" presStyleCnt="0"/>
      <dgm:spPr/>
    </dgm:pt>
    <dgm:pt modelId="{AD8801D7-29A0-A346-8672-1515FFBA3E47}" type="pres">
      <dgm:prSet presAssocID="{56E895FA-AB69-684D-A750-3F60FF5CC301}" presName="linNode" presStyleCnt="0"/>
      <dgm:spPr/>
    </dgm:pt>
    <dgm:pt modelId="{570816F4-9130-4A4B-BB97-6FE46202DACF}" type="pres">
      <dgm:prSet presAssocID="{56E895FA-AB69-684D-A750-3F60FF5CC301}" presName="parentText" presStyleLbl="node1" presStyleIdx="1" presStyleCnt="2">
        <dgm:presLayoutVars>
          <dgm:chMax val="1"/>
          <dgm:bulletEnabled val="1"/>
        </dgm:presLayoutVars>
      </dgm:prSet>
      <dgm:spPr/>
    </dgm:pt>
    <dgm:pt modelId="{16CC712E-BCFC-764E-8BBA-8E584B773FAD}" type="pres">
      <dgm:prSet presAssocID="{56E895FA-AB69-684D-A750-3F60FF5CC301}" presName="descendantText" presStyleLbl="alignAccFollowNode1" presStyleIdx="1" presStyleCnt="2" custScaleY="112428">
        <dgm:presLayoutVars>
          <dgm:bulletEnabled val="1"/>
        </dgm:presLayoutVars>
      </dgm:prSet>
      <dgm:spPr/>
    </dgm:pt>
  </dgm:ptLst>
  <dgm:cxnLst>
    <dgm:cxn modelId="{CBAEAC13-0074-104F-B5E6-6C1692C53433}" type="presOf" srcId="{9A5D3495-19AB-3549-8C36-382B2D6F585A}" destId="{A838987B-736B-874D-AC62-EED9B65A0A5E}" srcOrd="0" destOrd="0" presId="urn:microsoft.com/office/officeart/2005/8/layout/vList5"/>
    <dgm:cxn modelId="{97EEF815-6536-C44F-8EF4-659DA1A6E6F2}" srcId="{D95A52E4-8BA6-AB44-ABD7-C95B929B6EDF}" destId="{3DF23FE0-32F3-2345-A7F8-6B40907D46DA}" srcOrd="0" destOrd="0" parTransId="{58C54C99-1A4A-0345-BCD3-E629647BBA58}" sibTransId="{C640AA48-FC9C-7848-ABCC-7CD333160299}"/>
    <dgm:cxn modelId="{5DB27923-9E01-4C41-AA1B-C28754A425A2}" type="presOf" srcId="{D089F4B7-07E0-184A-88AA-F1DB567011A7}" destId="{A92438DF-4FA1-FA4A-A74A-02D31BA51062}" srcOrd="0" destOrd="2" presId="urn:microsoft.com/office/officeart/2005/8/layout/vList5"/>
    <dgm:cxn modelId="{B2837C28-D892-6E4F-9FFB-9A69D3A6C219}" type="presOf" srcId="{D557176D-934F-C24A-BE85-05C8CC2503FC}" destId="{A92438DF-4FA1-FA4A-A74A-02D31BA51062}" srcOrd="0" destOrd="1" presId="urn:microsoft.com/office/officeart/2005/8/layout/vList5"/>
    <dgm:cxn modelId="{0904C15A-B2F6-3543-8EC5-22EF56B41853}" type="presOf" srcId="{56E895FA-AB69-684D-A750-3F60FF5CC301}" destId="{570816F4-9130-4A4B-BB97-6FE46202DACF}" srcOrd="0" destOrd="0" presId="urn:microsoft.com/office/officeart/2005/8/layout/vList5"/>
    <dgm:cxn modelId="{F650416C-9DA6-814E-B4A9-705481FFB56D}" type="presOf" srcId="{49565642-4175-9B44-8BA4-D42544548A1A}" destId="{16CC712E-BCFC-764E-8BBA-8E584B773FAD}" srcOrd="0" destOrd="3" presId="urn:microsoft.com/office/officeart/2005/8/layout/vList5"/>
    <dgm:cxn modelId="{31D5656F-FD90-8D47-805F-2F2045508649}" type="presOf" srcId="{BBF9C994-8FFD-764A-8D1E-53B9AC2C0450}" destId="{16CC712E-BCFC-764E-8BBA-8E584B773FAD}" srcOrd="0" destOrd="1" presId="urn:microsoft.com/office/officeart/2005/8/layout/vList5"/>
    <dgm:cxn modelId="{11C6A170-C7D6-914A-9D6A-06E2909392CA}" srcId="{56E895FA-AB69-684D-A750-3F60FF5CC301}" destId="{BBF9C994-8FFD-764A-8D1E-53B9AC2C0450}" srcOrd="1" destOrd="0" parTransId="{BEAD3AFB-4A1F-BD44-9368-478A538E68A8}" sibTransId="{A153E8EE-A2D0-D94F-86D3-D19E144B448C}"/>
    <dgm:cxn modelId="{79D97671-E72A-BC48-9A19-4AEB3E0230C9}" type="presOf" srcId="{D57A88D6-6B05-4F45-A4C2-FFDF601E4EE0}" destId="{A92438DF-4FA1-FA4A-A74A-02D31BA51062}" srcOrd="0" destOrd="3" presId="urn:microsoft.com/office/officeart/2005/8/layout/vList5"/>
    <dgm:cxn modelId="{77FA5172-0885-A14A-89D2-96DF907DBC90}" srcId="{56E895FA-AB69-684D-A750-3F60FF5CC301}" destId="{A551AEEB-461C-664B-80FC-B7F2FEAA6AA1}" srcOrd="2" destOrd="0" parTransId="{80B92F7E-63EF-634B-B592-66ED14A941B9}" sibTransId="{91EDC29D-4097-3B45-BD67-47E9BEC0DB38}"/>
    <dgm:cxn modelId="{7464DC77-E05D-874E-BD88-A498ADB6DC82}" srcId="{56E895FA-AB69-684D-A750-3F60FF5CC301}" destId="{3305B7C6-B8F7-3143-8AB6-F89CB6BBDC8C}" srcOrd="0" destOrd="0" parTransId="{04D9DEDB-77CD-CC40-BBF9-A7C72ADDEF94}" sibTransId="{31AD7410-B80A-DA42-B327-F728DD364B0B}"/>
    <dgm:cxn modelId="{806F7681-488F-344D-BCAE-B955743E9008}" type="presOf" srcId="{A551AEEB-461C-664B-80FC-B7F2FEAA6AA1}" destId="{16CC712E-BCFC-764E-8BBA-8E584B773FAD}" srcOrd="0" destOrd="2" presId="urn:microsoft.com/office/officeart/2005/8/layout/vList5"/>
    <dgm:cxn modelId="{EAE7E983-7C78-7440-B68E-00301D6CA5E1}" srcId="{9A5D3495-19AB-3549-8C36-382B2D6F585A}" destId="{D95A52E4-8BA6-AB44-ABD7-C95B929B6EDF}" srcOrd="0" destOrd="0" parTransId="{A6C2E601-53AF-9840-A26B-A76FAC9A0AB4}" sibTransId="{B8B2D0F4-6837-DB41-8B1E-5A1C4A7D29BE}"/>
    <dgm:cxn modelId="{07679989-0A21-664A-9064-071A76F533C3}" type="presOf" srcId="{3305B7C6-B8F7-3143-8AB6-F89CB6BBDC8C}" destId="{16CC712E-BCFC-764E-8BBA-8E584B773FAD}" srcOrd="0" destOrd="0" presId="urn:microsoft.com/office/officeart/2005/8/layout/vList5"/>
    <dgm:cxn modelId="{4385C19F-CAEE-7848-BE8D-22D6D6E15759}" srcId="{56E895FA-AB69-684D-A750-3F60FF5CC301}" destId="{49565642-4175-9B44-8BA4-D42544548A1A}" srcOrd="3" destOrd="0" parTransId="{A0FA8FD8-18D4-0540-B144-338AA1DD1317}" sibTransId="{DA97D2EE-AA4D-3E4B-A25D-D2668042D34B}"/>
    <dgm:cxn modelId="{E2AA39A7-A6E0-0B4B-B526-FF532F0945C8}" type="presOf" srcId="{D95A52E4-8BA6-AB44-ABD7-C95B929B6EDF}" destId="{85570BCB-E54A-D24E-81FD-28A7E6930E11}" srcOrd="0" destOrd="0" presId="urn:microsoft.com/office/officeart/2005/8/layout/vList5"/>
    <dgm:cxn modelId="{0BBACDA9-4F3F-2149-9779-196CB983D257}" srcId="{D95A52E4-8BA6-AB44-ABD7-C95B929B6EDF}" destId="{D089F4B7-07E0-184A-88AA-F1DB567011A7}" srcOrd="2" destOrd="0" parTransId="{A19426B8-2E0D-7245-A439-BE48C7E6BA5F}" sibTransId="{26B10047-F715-4341-8EE8-F13A5BACF777}"/>
    <dgm:cxn modelId="{69F37AC1-CE3A-9842-8705-7426839F9A67}" srcId="{D95A52E4-8BA6-AB44-ABD7-C95B929B6EDF}" destId="{D57A88D6-6B05-4F45-A4C2-FFDF601E4EE0}" srcOrd="3" destOrd="0" parTransId="{B90C8DC5-C1A2-7E4A-9185-455A5D557855}" sibTransId="{B1CE8051-2D13-9E4F-ACC4-6C1AB84F28BE}"/>
    <dgm:cxn modelId="{0315E2E3-183C-874D-9730-FB0F66325948}" srcId="{D95A52E4-8BA6-AB44-ABD7-C95B929B6EDF}" destId="{D557176D-934F-C24A-BE85-05C8CC2503FC}" srcOrd="1" destOrd="0" parTransId="{C56AC33C-0770-B44E-B909-1C393E6ACE7B}" sibTransId="{4B3F12A7-1E90-4F4C-9ECF-48B47E2E1B38}"/>
    <dgm:cxn modelId="{04DEF8E6-33A1-0149-910B-47A0A209F7E7}" srcId="{9A5D3495-19AB-3549-8C36-382B2D6F585A}" destId="{56E895FA-AB69-684D-A750-3F60FF5CC301}" srcOrd="1" destOrd="0" parTransId="{1751DC14-C295-0646-9090-F555DC718919}" sibTransId="{BC595F51-0A17-214B-AC22-1C43491DF265}"/>
    <dgm:cxn modelId="{09F506E8-70C1-EB44-AF2F-091F0E75A7C7}" type="presOf" srcId="{3DF23FE0-32F3-2345-A7F8-6B40907D46DA}" destId="{A92438DF-4FA1-FA4A-A74A-02D31BA51062}" srcOrd="0" destOrd="0" presId="urn:microsoft.com/office/officeart/2005/8/layout/vList5"/>
    <dgm:cxn modelId="{153CE144-8D89-634B-A87E-451F58CB845E}" type="presParOf" srcId="{A838987B-736B-874D-AC62-EED9B65A0A5E}" destId="{ED1E537E-A07F-594A-9CF7-0991F1DEE71D}" srcOrd="0" destOrd="0" presId="urn:microsoft.com/office/officeart/2005/8/layout/vList5"/>
    <dgm:cxn modelId="{CA0DEAFF-9FD5-1B46-9071-E0073B85816E}" type="presParOf" srcId="{ED1E537E-A07F-594A-9CF7-0991F1DEE71D}" destId="{85570BCB-E54A-D24E-81FD-28A7E6930E11}" srcOrd="0" destOrd="0" presId="urn:microsoft.com/office/officeart/2005/8/layout/vList5"/>
    <dgm:cxn modelId="{EC50361F-39A9-8548-98EE-F2EE0A608E0D}" type="presParOf" srcId="{ED1E537E-A07F-594A-9CF7-0991F1DEE71D}" destId="{A92438DF-4FA1-FA4A-A74A-02D31BA51062}" srcOrd="1" destOrd="0" presId="urn:microsoft.com/office/officeart/2005/8/layout/vList5"/>
    <dgm:cxn modelId="{B8E173DB-BD92-FA47-A708-41374346DCC2}" type="presParOf" srcId="{A838987B-736B-874D-AC62-EED9B65A0A5E}" destId="{B0B74643-FCD3-BF44-9748-31E38521709E}" srcOrd="1" destOrd="0" presId="urn:microsoft.com/office/officeart/2005/8/layout/vList5"/>
    <dgm:cxn modelId="{0BDFFB6A-1054-CC4E-AE65-4B6467DC490A}" type="presParOf" srcId="{A838987B-736B-874D-AC62-EED9B65A0A5E}" destId="{AD8801D7-29A0-A346-8672-1515FFBA3E47}" srcOrd="2" destOrd="0" presId="urn:microsoft.com/office/officeart/2005/8/layout/vList5"/>
    <dgm:cxn modelId="{54A2AB34-63BE-DB4C-B663-B6768E3245F4}" type="presParOf" srcId="{AD8801D7-29A0-A346-8672-1515FFBA3E47}" destId="{570816F4-9130-4A4B-BB97-6FE46202DACF}" srcOrd="0" destOrd="0" presId="urn:microsoft.com/office/officeart/2005/8/layout/vList5"/>
    <dgm:cxn modelId="{FFA0E98F-9E74-9D48-8CCF-9865BBA596E8}" type="presParOf" srcId="{AD8801D7-29A0-A346-8672-1515FFBA3E47}" destId="{16CC712E-BCFC-764E-8BBA-8E584B773FA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59771B-5319-4729-BC54-B5DFF8496D3B}"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EE1C7604-E3C2-43C7-B78C-51A9AC77E289}">
      <dgm:prSet phldrT="[Text]" custT="1"/>
      <dgm:spPr/>
      <dgm:t>
        <a:bodyPr/>
        <a:lstStyle/>
        <a:p>
          <a:r>
            <a:rPr lang="en-US" sz="2400"/>
            <a:t>Create Tasks</a:t>
          </a:r>
        </a:p>
      </dgm:t>
    </dgm:pt>
    <dgm:pt modelId="{569FFC04-EC77-4B04-A805-6CEE931C8F82}" type="parTrans" cxnId="{3F31E52C-D278-4F05-90FA-E256DC0E8696}">
      <dgm:prSet/>
      <dgm:spPr/>
      <dgm:t>
        <a:bodyPr/>
        <a:lstStyle/>
        <a:p>
          <a:endParaRPr lang="en-US" sz="3600"/>
        </a:p>
      </dgm:t>
    </dgm:pt>
    <dgm:pt modelId="{0FF4697C-7954-4EF3-A2F0-1627DCF91A1D}" type="sibTrans" cxnId="{3F31E52C-D278-4F05-90FA-E256DC0E8696}">
      <dgm:prSet/>
      <dgm:spPr/>
      <dgm:t>
        <a:bodyPr/>
        <a:lstStyle/>
        <a:p>
          <a:endParaRPr lang="en-US" sz="3600"/>
        </a:p>
      </dgm:t>
    </dgm:pt>
    <dgm:pt modelId="{AFA4E2B0-2729-4F01-9CDF-9278632EEB74}">
      <dgm:prSet phldrT="[Text]" custT="1"/>
      <dgm:spPr/>
      <dgm:t>
        <a:bodyPr/>
        <a:lstStyle/>
        <a:p>
          <a:r>
            <a:rPr lang="en-US" sz="2400"/>
            <a:t> </a:t>
          </a:r>
        </a:p>
      </dgm:t>
    </dgm:pt>
    <dgm:pt modelId="{FB4012B8-77A1-4BB4-AE4A-FD156C32EDE9}" type="parTrans" cxnId="{ECFF98EA-03E7-418D-BDB8-48170DC9243A}">
      <dgm:prSet/>
      <dgm:spPr/>
      <dgm:t>
        <a:bodyPr/>
        <a:lstStyle/>
        <a:p>
          <a:endParaRPr lang="en-US" sz="3600"/>
        </a:p>
      </dgm:t>
    </dgm:pt>
    <dgm:pt modelId="{00474A08-6EEF-4AB7-ACD3-A26A88497453}" type="sibTrans" cxnId="{ECFF98EA-03E7-418D-BDB8-48170DC9243A}">
      <dgm:prSet/>
      <dgm:spPr/>
      <dgm:t>
        <a:bodyPr/>
        <a:lstStyle/>
        <a:p>
          <a:endParaRPr lang="en-US" sz="3600"/>
        </a:p>
      </dgm:t>
    </dgm:pt>
    <dgm:pt modelId="{2E920B62-0B88-48F6-8804-A26A80951914}">
      <dgm:prSet phldrT="[Text]" custT="1"/>
      <dgm:spPr/>
      <dgm:t>
        <a:bodyPr/>
        <a:lstStyle/>
        <a:p>
          <a:r>
            <a:rPr lang="en-US" sz="2400"/>
            <a:t>Prepare Briefing Instructions</a:t>
          </a:r>
        </a:p>
      </dgm:t>
    </dgm:pt>
    <dgm:pt modelId="{B84C9F30-AC08-47BD-A976-739D9536D0AC}" type="parTrans" cxnId="{8DDA3173-AEE7-43E4-BB9F-F970B2E7EEB4}">
      <dgm:prSet/>
      <dgm:spPr/>
      <dgm:t>
        <a:bodyPr/>
        <a:lstStyle/>
        <a:p>
          <a:endParaRPr lang="en-US" sz="3600"/>
        </a:p>
      </dgm:t>
    </dgm:pt>
    <dgm:pt modelId="{CC6926EC-E88E-40EE-B2BD-35120B455185}" type="sibTrans" cxnId="{8DDA3173-AEE7-43E4-BB9F-F970B2E7EEB4}">
      <dgm:prSet/>
      <dgm:spPr/>
      <dgm:t>
        <a:bodyPr/>
        <a:lstStyle/>
        <a:p>
          <a:endParaRPr lang="en-US" sz="3600"/>
        </a:p>
      </dgm:t>
    </dgm:pt>
    <dgm:pt modelId="{4467CF8E-77B1-4E51-9ED0-2231DD0F7A70}">
      <dgm:prSet phldrT="[Text]" custT="1"/>
      <dgm:spPr/>
      <dgm:t>
        <a:bodyPr/>
        <a:lstStyle/>
        <a:p>
          <a:r>
            <a:rPr lang="en-US" sz="2400"/>
            <a:t>Defined tasks within a specific context</a:t>
          </a:r>
        </a:p>
      </dgm:t>
    </dgm:pt>
    <dgm:pt modelId="{251C7969-E959-4663-9273-F3444FAA2E15}" type="parTrans" cxnId="{FC6B2B19-EB23-473C-9D87-FDCA9B5D1221}">
      <dgm:prSet/>
      <dgm:spPr/>
      <dgm:t>
        <a:bodyPr/>
        <a:lstStyle/>
        <a:p>
          <a:endParaRPr lang="en-US" sz="3600"/>
        </a:p>
      </dgm:t>
    </dgm:pt>
    <dgm:pt modelId="{DC1A5FBC-D24A-4C8A-8BF4-21024CDF45B0}" type="sibTrans" cxnId="{FC6B2B19-EB23-473C-9D87-FDCA9B5D1221}">
      <dgm:prSet/>
      <dgm:spPr/>
      <dgm:t>
        <a:bodyPr/>
        <a:lstStyle/>
        <a:p>
          <a:endParaRPr lang="en-US" sz="3600"/>
        </a:p>
      </dgm:t>
    </dgm:pt>
    <dgm:pt modelId="{5EA7ED94-311C-44DC-A2ED-24CE097F699E}">
      <dgm:prSet custT="1"/>
      <dgm:spPr/>
      <dgm:t>
        <a:bodyPr/>
        <a:lstStyle/>
        <a:p>
          <a:r>
            <a:rPr lang="en-US" sz="2400"/>
            <a:t>Tasks must be specific and discrete</a:t>
          </a:r>
        </a:p>
      </dgm:t>
    </dgm:pt>
    <dgm:pt modelId="{6276ACCB-E135-4B94-AC09-4150B265AA35}" type="parTrans" cxnId="{95703CC7-EB7A-4912-AFEC-B62F1E27EB64}">
      <dgm:prSet/>
      <dgm:spPr/>
      <dgm:t>
        <a:bodyPr/>
        <a:lstStyle/>
        <a:p>
          <a:endParaRPr lang="en-US" sz="3600"/>
        </a:p>
      </dgm:t>
    </dgm:pt>
    <dgm:pt modelId="{255D8502-9017-4C2C-B4CC-D15294BDE104}" type="sibTrans" cxnId="{95703CC7-EB7A-4912-AFEC-B62F1E27EB64}">
      <dgm:prSet/>
      <dgm:spPr/>
      <dgm:t>
        <a:bodyPr/>
        <a:lstStyle/>
        <a:p>
          <a:endParaRPr lang="en-US" sz="3600"/>
        </a:p>
      </dgm:t>
    </dgm:pt>
    <dgm:pt modelId="{6441AE02-DDEB-478C-AF87-490D9852B6F8}">
      <dgm:prSet phldrT="[Text]" custT="1"/>
      <dgm:spPr/>
      <dgm:t>
        <a:bodyPr/>
        <a:lstStyle/>
        <a:p>
          <a:r>
            <a:rPr lang="en-US" sz="2400" dirty="0"/>
            <a:t>Lead evaluator uses a script to guide other evaluators through the processes planned</a:t>
          </a:r>
        </a:p>
      </dgm:t>
    </dgm:pt>
    <dgm:pt modelId="{CEEE5E75-68AD-4BFC-9258-75AB56ADFC1E}" type="parTrans" cxnId="{515B2A61-CCE9-41A0-BA14-0AD3B6FAA7CB}">
      <dgm:prSet/>
      <dgm:spPr/>
      <dgm:t>
        <a:bodyPr/>
        <a:lstStyle/>
        <a:p>
          <a:endParaRPr lang="en-US" sz="3600"/>
        </a:p>
      </dgm:t>
    </dgm:pt>
    <dgm:pt modelId="{636177B2-5A18-4285-A87E-9CB057164DCA}" type="sibTrans" cxnId="{515B2A61-CCE9-41A0-BA14-0AD3B6FAA7CB}">
      <dgm:prSet/>
      <dgm:spPr/>
      <dgm:t>
        <a:bodyPr/>
        <a:lstStyle/>
        <a:p>
          <a:endParaRPr lang="en-US" sz="3600"/>
        </a:p>
      </dgm:t>
    </dgm:pt>
    <dgm:pt modelId="{0ED513F6-E5FE-41FE-8271-0B3EB0BC591E}">
      <dgm:prSet custT="1"/>
      <dgm:spPr/>
      <dgm:t>
        <a:bodyPr/>
        <a:lstStyle/>
        <a:p>
          <a:r>
            <a:rPr lang="en-US" sz="2400"/>
            <a:t>Can be verbal or electronic</a:t>
          </a:r>
        </a:p>
      </dgm:t>
    </dgm:pt>
    <dgm:pt modelId="{7E309208-866E-47F7-96FF-2B165FC4F200}" type="parTrans" cxnId="{60946FDE-1D99-474A-A628-8BE8CC56AF80}">
      <dgm:prSet/>
      <dgm:spPr/>
      <dgm:t>
        <a:bodyPr/>
        <a:lstStyle/>
        <a:p>
          <a:endParaRPr lang="en-US" sz="3600"/>
        </a:p>
      </dgm:t>
    </dgm:pt>
    <dgm:pt modelId="{379B1ACD-4EA2-4A91-B651-DA12B3E5CDDA}" type="sibTrans" cxnId="{60946FDE-1D99-474A-A628-8BE8CC56AF80}">
      <dgm:prSet/>
      <dgm:spPr/>
      <dgm:t>
        <a:bodyPr/>
        <a:lstStyle/>
        <a:p>
          <a:endParaRPr lang="en-US" sz="3600"/>
        </a:p>
      </dgm:t>
    </dgm:pt>
    <dgm:pt modelId="{3B5FF22B-989D-4761-9FCD-6C115913A58D}">
      <dgm:prSet phldrT="[Text]" custT="1"/>
      <dgm:spPr/>
      <dgm:t>
        <a:bodyPr/>
        <a:lstStyle/>
        <a:p>
          <a:r>
            <a:rPr lang="en-US" sz="2400"/>
            <a:t> </a:t>
          </a:r>
        </a:p>
      </dgm:t>
    </dgm:pt>
    <dgm:pt modelId="{20990220-88CD-4CCF-A256-BFCD9582ADB5}" type="sibTrans" cxnId="{FB851A4A-79EF-48B3-BD7D-19BE87423050}">
      <dgm:prSet/>
      <dgm:spPr/>
      <dgm:t>
        <a:bodyPr/>
        <a:lstStyle/>
        <a:p>
          <a:endParaRPr lang="en-US" sz="3600"/>
        </a:p>
      </dgm:t>
    </dgm:pt>
    <dgm:pt modelId="{41776E9A-E467-40F4-B351-66EB76016600}" type="parTrans" cxnId="{FB851A4A-79EF-48B3-BD7D-19BE87423050}">
      <dgm:prSet/>
      <dgm:spPr/>
      <dgm:t>
        <a:bodyPr/>
        <a:lstStyle/>
        <a:p>
          <a:endParaRPr lang="en-US" sz="3600"/>
        </a:p>
      </dgm:t>
    </dgm:pt>
    <dgm:pt modelId="{0FC5DAB4-7656-492F-B7B8-D43AE83113D7}" type="pres">
      <dgm:prSet presAssocID="{FA59771B-5319-4729-BC54-B5DFF8496D3B}" presName="Name0" presStyleCnt="0">
        <dgm:presLayoutVars>
          <dgm:chMax/>
          <dgm:chPref val="3"/>
          <dgm:dir/>
          <dgm:animOne val="branch"/>
          <dgm:animLvl val="lvl"/>
        </dgm:presLayoutVars>
      </dgm:prSet>
      <dgm:spPr/>
    </dgm:pt>
    <dgm:pt modelId="{382DFFDE-6333-4D9C-890D-A04431583AA6}" type="pres">
      <dgm:prSet presAssocID="{EE1C7604-E3C2-43C7-B78C-51A9AC77E289}" presName="composite" presStyleCnt="0"/>
      <dgm:spPr/>
    </dgm:pt>
    <dgm:pt modelId="{2573F8EC-733E-42B0-B278-F7E3FE9C0715}" type="pres">
      <dgm:prSet presAssocID="{EE1C7604-E3C2-43C7-B78C-51A9AC77E289}" presName="FirstChild" presStyleLbl="revTx" presStyleIdx="0" presStyleCnt="4">
        <dgm:presLayoutVars>
          <dgm:chMax val="0"/>
          <dgm:chPref val="0"/>
          <dgm:bulletEnabled val="1"/>
        </dgm:presLayoutVars>
      </dgm:prSet>
      <dgm:spPr/>
    </dgm:pt>
    <dgm:pt modelId="{0983A04D-E131-4B6D-9D94-4346E0C75B25}" type="pres">
      <dgm:prSet presAssocID="{EE1C7604-E3C2-43C7-B78C-51A9AC77E289}" presName="Parent" presStyleLbl="alignNode1" presStyleIdx="0" presStyleCnt="2" custScaleX="225178" custScaleY="115469" custLinFactNeighborX="31294" custLinFactNeighborY="-4624">
        <dgm:presLayoutVars>
          <dgm:chMax val="3"/>
          <dgm:chPref val="3"/>
          <dgm:bulletEnabled val="1"/>
        </dgm:presLayoutVars>
      </dgm:prSet>
      <dgm:spPr/>
    </dgm:pt>
    <dgm:pt modelId="{F9EB863A-23ED-4455-8C01-E6694248FE99}" type="pres">
      <dgm:prSet presAssocID="{EE1C7604-E3C2-43C7-B78C-51A9AC77E289}" presName="Accent" presStyleLbl="parChTrans1D1" presStyleIdx="0" presStyleCnt="2" custLinFactY="66475" custLinFactNeighborX="-7368" custLinFactNeighborY="100000"/>
      <dgm:spPr/>
    </dgm:pt>
    <dgm:pt modelId="{5D761CEF-9685-4763-9F18-ACFDB0184F60}" type="pres">
      <dgm:prSet presAssocID="{EE1C7604-E3C2-43C7-B78C-51A9AC77E289}" presName="Child" presStyleLbl="revTx" presStyleIdx="1" presStyleCnt="4" custScaleY="78282">
        <dgm:presLayoutVars>
          <dgm:chMax val="0"/>
          <dgm:chPref val="0"/>
          <dgm:bulletEnabled val="1"/>
        </dgm:presLayoutVars>
      </dgm:prSet>
      <dgm:spPr/>
    </dgm:pt>
    <dgm:pt modelId="{79E99BAA-99D2-4C17-9355-85E880C52FEE}" type="pres">
      <dgm:prSet presAssocID="{0FF4697C-7954-4EF3-A2F0-1627DCF91A1D}" presName="sibTrans" presStyleCnt="0"/>
      <dgm:spPr/>
    </dgm:pt>
    <dgm:pt modelId="{4BC0945A-1EEF-49D8-8BFA-6379335D25A0}" type="pres">
      <dgm:prSet presAssocID="{2E920B62-0B88-48F6-8804-A26A80951914}" presName="composite" presStyleCnt="0"/>
      <dgm:spPr/>
    </dgm:pt>
    <dgm:pt modelId="{1C182ECA-D5CE-4CEC-898F-1EB77FF5A68A}" type="pres">
      <dgm:prSet presAssocID="{2E920B62-0B88-48F6-8804-A26A80951914}" presName="FirstChild" presStyleLbl="revTx" presStyleIdx="2" presStyleCnt="4">
        <dgm:presLayoutVars>
          <dgm:chMax val="0"/>
          <dgm:chPref val="0"/>
          <dgm:bulletEnabled val="1"/>
        </dgm:presLayoutVars>
      </dgm:prSet>
      <dgm:spPr/>
    </dgm:pt>
    <dgm:pt modelId="{8D40815E-FFD1-4F3A-A123-FF336BD5C964}" type="pres">
      <dgm:prSet presAssocID="{2E920B62-0B88-48F6-8804-A26A80951914}" presName="Parent" presStyleLbl="alignNode1" presStyleIdx="1" presStyleCnt="2" custScaleX="225178" custScaleY="115469" custLinFactNeighborX="31294" custLinFactNeighborY="69">
        <dgm:presLayoutVars>
          <dgm:chMax val="3"/>
          <dgm:chPref val="3"/>
          <dgm:bulletEnabled val="1"/>
        </dgm:presLayoutVars>
      </dgm:prSet>
      <dgm:spPr/>
    </dgm:pt>
    <dgm:pt modelId="{CEC0AEE9-C717-4F00-99F3-969ECCEBA46D}" type="pres">
      <dgm:prSet presAssocID="{2E920B62-0B88-48F6-8804-A26A80951914}" presName="Accent" presStyleLbl="parChTrans1D1" presStyleIdx="1" presStyleCnt="2" custLinFactY="66475" custLinFactNeighborX="-7368" custLinFactNeighborY="100000"/>
      <dgm:spPr/>
    </dgm:pt>
    <dgm:pt modelId="{A500C349-E3DC-406F-8F75-F164AA01B784}" type="pres">
      <dgm:prSet presAssocID="{2E920B62-0B88-48F6-8804-A26A80951914}" presName="Child" presStyleLbl="revTx" presStyleIdx="3" presStyleCnt="4" custScaleY="71660">
        <dgm:presLayoutVars>
          <dgm:chMax val="0"/>
          <dgm:chPref val="0"/>
          <dgm:bulletEnabled val="1"/>
        </dgm:presLayoutVars>
      </dgm:prSet>
      <dgm:spPr/>
    </dgm:pt>
  </dgm:ptLst>
  <dgm:cxnLst>
    <dgm:cxn modelId="{FC6B2B19-EB23-473C-9D87-FDCA9B5D1221}" srcId="{EE1C7604-E3C2-43C7-B78C-51A9AC77E289}" destId="{4467CF8E-77B1-4E51-9ED0-2231DD0F7A70}" srcOrd="1" destOrd="0" parTransId="{251C7969-E959-4663-9273-F3444FAA2E15}" sibTransId="{DC1A5FBC-D24A-4C8A-8BF4-21024CDF45B0}"/>
    <dgm:cxn modelId="{BE73141C-F1D3-45C4-B26A-76071A3FEDEE}" type="presOf" srcId="{5EA7ED94-311C-44DC-A2ED-24CE097F699E}" destId="{5D761CEF-9685-4763-9F18-ACFDB0184F60}" srcOrd="0" destOrd="1" presId="urn:microsoft.com/office/officeart/2011/layout/TabList"/>
    <dgm:cxn modelId="{3F31E52C-D278-4F05-90FA-E256DC0E8696}" srcId="{FA59771B-5319-4729-BC54-B5DFF8496D3B}" destId="{EE1C7604-E3C2-43C7-B78C-51A9AC77E289}" srcOrd="0" destOrd="0" parTransId="{569FFC04-EC77-4B04-A805-6CEE931C8F82}" sibTransId="{0FF4697C-7954-4EF3-A2F0-1627DCF91A1D}"/>
    <dgm:cxn modelId="{891BC33E-D805-4E43-A94F-1EBC6F2C5D32}" type="presOf" srcId="{AFA4E2B0-2729-4F01-9CDF-9278632EEB74}" destId="{2573F8EC-733E-42B0-B278-F7E3FE9C0715}" srcOrd="0" destOrd="0" presId="urn:microsoft.com/office/officeart/2011/layout/TabList"/>
    <dgm:cxn modelId="{FB851A4A-79EF-48B3-BD7D-19BE87423050}" srcId="{2E920B62-0B88-48F6-8804-A26A80951914}" destId="{3B5FF22B-989D-4761-9FCD-6C115913A58D}" srcOrd="0" destOrd="0" parTransId="{41776E9A-E467-40F4-B351-66EB76016600}" sibTransId="{20990220-88CD-4CCF-A256-BFCD9582ADB5}"/>
    <dgm:cxn modelId="{515B2A61-CCE9-41A0-BA14-0AD3B6FAA7CB}" srcId="{2E920B62-0B88-48F6-8804-A26A80951914}" destId="{6441AE02-DDEB-478C-AF87-490D9852B6F8}" srcOrd="1" destOrd="0" parTransId="{CEEE5E75-68AD-4BFC-9258-75AB56ADFC1E}" sibTransId="{636177B2-5A18-4285-A87E-9CB057164DCA}"/>
    <dgm:cxn modelId="{F0793568-6E66-4B56-B9A9-AFBBA1477616}" type="presOf" srcId="{3B5FF22B-989D-4761-9FCD-6C115913A58D}" destId="{1C182ECA-D5CE-4CEC-898F-1EB77FF5A68A}" srcOrd="0" destOrd="0" presId="urn:microsoft.com/office/officeart/2011/layout/TabList"/>
    <dgm:cxn modelId="{418F0A6F-E47A-4D24-A6B2-4EBBBDDA4965}" type="presOf" srcId="{0ED513F6-E5FE-41FE-8271-0B3EB0BC591E}" destId="{A500C349-E3DC-406F-8F75-F164AA01B784}" srcOrd="0" destOrd="1" presId="urn:microsoft.com/office/officeart/2011/layout/TabList"/>
    <dgm:cxn modelId="{8DDA3173-AEE7-43E4-BB9F-F970B2E7EEB4}" srcId="{FA59771B-5319-4729-BC54-B5DFF8496D3B}" destId="{2E920B62-0B88-48F6-8804-A26A80951914}" srcOrd="1" destOrd="0" parTransId="{B84C9F30-AC08-47BD-A976-739D9536D0AC}" sibTransId="{CC6926EC-E88E-40EE-B2BD-35120B455185}"/>
    <dgm:cxn modelId="{CD068CA8-2CA5-46FD-97CC-8EA186888176}" type="presOf" srcId="{4467CF8E-77B1-4E51-9ED0-2231DD0F7A70}" destId="{5D761CEF-9685-4763-9F18-ACFDB0184F60}" srcOrd="0" destOrd="0" presId="urn:microsoft.com/office/officeart/2011/layout/TabList"/>
    <dgm:cxn modelId="{95703CC7-EB7A-4912-AFEC-B62F1E27EB64}" srcId="{EE1C7604-E3C2-43C7-B78C-51A9AC77E289}" destId="{5EA7ED94-311C-44DC-A2ED-24CE097F699E}" srcOrd="2" destOrd="0" parTransId="{6276ACCB-E135-4B94-AC09-4150B265AA35}" sibTransId="{255D8502-9017-4C2C-B4CC-D15294BDE104}"/>
    <dgm:cxn modelId="{60946FDE-1D99-474A-A628-8BE8CC56AF80}" srcId="{2E920B62-0B88-48F6-8804-A26A80951914}" destId="{0ED513F6-E5FE-41FE-8271-0B3EB0BC591E}" srcOrd="2" destOrd="0" parTransId="{7E309208-866E-47F7-96FF-2B165FC4F200}" sibTransId="{379B1ACD-4EA2-4A91-B651-DA12B3E5CDDA}"/>
    <dgm:cxn modelId="{691D8DE3-C0C3-4892-9B14-6582D32C65F3}" type="presOf" srcId="{2E920B62-0B88-48F6-8804-A26A80951914}" destId="{8D40815E-FFD1-4F3A-A123-FF336BD5C964}" srcOrd="0" destOrd="0" presId="urn:microsoft.com/office/officeart/2011/layout/TabList"/>
    <dgm:cxn modelId="{A66B84E6-B111-4CF8-8450-649EFB19B791}" type="presOf" srcId="{FA59771B-5319-4729-BC54-B5DFF8496D3B}" destId="{0FC5DAB4-7656-492F-B7B8-D43AE83113D7}" srcOrd="0" destOrd="0" presId="urn:microsoft.com/office/officeart/2011/layout/TabList"/>
    <dgm:cxn modelId="{ECFF98EA-03E7-418D-BDB8-48170DC9243A}" srcId="{EE1C7604-E3C2-43C7-B78C-51A9AC77E289}" destId="{AFA4E2B0-2729-4F01-9CDF-9278632EEB74}" srcOrd="0" destOrd="0" parTransId="{FB4012B8-77A1-4BB4-AE4A-FD156C32EDE9}" sibTransId="{00474A08-6EEF-4AB7-ACD3-A26A88497453}"/>
    <dgm:cxn modelId="{F02F73ED-1001-4E52-8063-8342B3E52538}" type="presOf" srcId="{EE1C7604-E3C2-43C7-B78C-51A9AC77E289}" destId="{0983A04D-E131-4B6D-9D94-4346E0C75B25}" srcOrd="0" destOrd="0" presId="urn:microsoft.com/office/officeart/2011/layout/TabList"/>
    <dgm:cxn modelId="{8D98A1EF-9466-41AA-91DD-ACBB226CDFC5}" type="presOf" srcId="{6441AE02-DDEB-478C-AF87-490D9852B6F8}" destId="{A500C349-E3DC-406F-8F75-F164AA01B784}" srcOrd="0" destOrd="0" presId="urn:microsoft.com/office/officeart/2011/layout/TabList"/>
    <dgm:cxn modelId="{5D6ECB99-3EB0-46A3-B573-73C780E91475}" type="presParOf" srcId="{0FC5DAB4-7656-492F-B7B8-D43AE83113D7}" destId="{382DFFDE-6333-4D9C-890D-A04431583AA6}" srcOrd="0" destOrd="0" presId="urn:microsoft.com/office/officeart/2011/layout/TabList"/>
    <dgm:cxn modelId="{248C23E7-44DE-4F6B-9B47-760AD0E9883E}" type="presParOf" srcId="{382DFFDE-6333-4D9C-890D-A04431583AA6}" destId="{2573F8EC-733E-42B0-B278-F7E3FE9C0715}" srcOrd="0" destOrd="0" presId="urn:microsoft.com/office/officeart/2011/layout/TabList"/>
    <dgm:cxn modelId="{16B2AA27-0736-4537-9AB9-A62932DFF5A7}" type="presParOf" srcId="{382DFFDE-6333-4D9C-890D-A04431583AA6}" destId="{0983A04D-E131-4B6D-9D94-4346E0C75B25}" srcOrd="1" destOrd="0" presId="urn:microsoft.com/office/officeart/2011/layout/TabList"/>
    <dgm:cxn modelId="{80FAF3D3-D819-4601-81A2-3D2D2F744E43}" type="presParOf" srcId="{382DFFDE-6333-4D9C-890D-A04431583AA6}" destId="{F9EB863A-23ED-4455-8C01-E6694248FE99}" srcOrd="2" destOrd="0" presId="urn:microsoft.com/office/officeart/2011/layout/TabList"/>
    <dgm:cxn modelId="{847ABAA1-15BD-4D9D-BB84-CA6B84787E44}" type="presParOf" srcId="{0FC5DAB4-7656-492F-B7B8-D43AE83113D7}" destId="{5D761CEF-9685-4763-9F18-ACFDB0184F60}" srcOrd="1" destOrd="0" presId="urn:microsoft.com/office/officeart/2011/layout/TabList"/>
    <dgm:cxn modelId="{5A5A15D4-7DFB-4BC6-A2BC-6AD9F4C7E793}" type="presParOf" srcId="{0FC5DAB4-7656-492F-B7B8-D43AE83113D7}" destId="{79E99BAA-99D2-4C17-9355-85E880C52FEE}" srcOrd="2" destOrd="0" presId="urn:microsoft.com/office/officeart/2011/layout/TabList"/>
    <dgm:cxn modelId="{7AAB4D45-0444-46CE-826B-B92DBFC20BD3}" type="presParOf" srcId="{0FC5DAB4-7656-492F-B7B8-D43AE83113D7}" destId="{4BC0945A-1EEF-49D8-8BFA-6379335D25A0}" srcOrd="3" destOrd="0" presId="urn:microsoft.com/office/officeart/2011/layout/TabList"/>
    <dgm:cxn modelId="{B67D36B6-ADAD-48BC-A6DC-332070686F0B}" type="presParOf" srcId="{4BC0945A-1EEF-49D8-8BFA-6379335D25A0}" destId="{1C182ECA-D5CE-4CEC-898F-1EB77FF5A68A}" srcOrd="0" destOrd="0" presId="urn:microsoft.com/office/officeart/2011/layout/TabList"/>
    <dgm:cxn modelId="{1BF8D9AE-FE8E-4D99-AC35-4B4C351604FE}" type="presParOf" srcId="{4BC0945A-1EEF-49D8-8BFA-6379335D25A0}" destId="{8D40815E-FFD1-4F3A-A123-FF336BD5C964}" srcOrd="1" destOrd="0" presId="urn:microsoft.com/office/officeart/2011/layout/TabList"/>
    <dgm:cxn modelId="{0F6B6745-1786-41AC-B1ED-85D74D45A082}" type="presParOf" srcId="{4BC0945A-1EEF-49D8-8BFA-6379335D25A0}" destId="{CEC0AEE9-C717-4F00-99F3-969ECCEBA46D}" srcOrd="2" destOrd="0" presId="urn:microsoft.com/office/officeart/2011/layout/TabList"/>
    <dgm:cxn modelId="{CD07CF2C-3600-4350-8E4C-46025BB4CEB4}" type="presParOf" srcId="{0FC5DAB4-7656-492F-B7B8-D43AE83113D7}" destId="{A500C349-E3DC-406F-8F75-F164AA01B784}"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89CA08-8E01-4DB5-8D78-99F1160A50CB}" type="doc">
      <dgm:prSet loTypeId="urn:microsoft.com/office/officeart/2005/8/layout/process5" loCatId="process" qsTypeId="urn:microsoft.com/office/officeart/2005/8/quickstyle/simple2" qsCatId="simple" csTypeId="urn:microsoft.com/office/officeart/2005/8/colors/accent1_2" csCatId="accent1" phldr="1"/>
      <dgm:spPr/>
      <dgm:t>
        <a:bodyPr/>
        <a:lstStyle/>
        <a:p>
          <a:endParaRPr lang="en-US"/>
        </a:p>
      </dgm:t>
    </dgm:pt>
    <dgm:pt modelId="{0AD049A3-3103-4144-97FF-A58F65DB30E0}">
      <dgm:prSet phldrT="[Text]"/>
      <dgm:spPr/>
      <dgm:t>
        <a:bodyPr/>
        <a:lstStyle/>
        <a:p>
          <a:r>
            <a:rPr lang="en-US"/>
            <a:t>Order and modify medication(s)</a:t>
          </a:r>
        </a:p>
      </dgm:t>
    </dgm:pt>
    <dgm:pt modelId="{169E459B-02D9-4634-B14D-E30CE5B9F36E}" type="parTrans" cxnId="{D04682BE-73A6-4BC5-A817-C2692BF3E5AD}">
      <dgm:prSet/>
      <dgm:spPr/>
      <dgm:t>
        <a:bodyPr/>
        <a:lstStyle/>
        <a:p>
          <a:endParaRPr lang="en-US"/>
        </a:p>
      </dgm:t>
    </dgm:pt>
    <dgm:pt modelId="{817355DF-6732-494A-8356-D4F2EEF8BE33}" type="sibTrans" cxnId="{D04682BE-73A6-4BC5-A817-C2692BF3E5AD}">
      <dgm:prSet/>
      <dgm:spPr/>
      <dgm:t>
        <a:bodyPr/>
        <a:lstStyle/>
        <a:p>
          <a:endParaRPr lang="en-US"/>
        </a:p>
      </dgm:t>
    </dgm:pt>
    <dgm:pt modelId="{5AFF24B1-F740-4897-9483-92B5C2CD4E87}">
      <dgm:prSet phldrT="[Text]"/>
      <dgm:spPr/>
      <dgm:t>
        <a:bodyPr/>
        <a:lstStyle/>
        <a:p>
          <a:r>
            <a:rPr lang="en-US"/>
            <a:t>Verify medication orders</a:t>
          </a:r>
        </a:p>
      </dgm:t>
    </dgm:pt>
    <dgm:pt modelId="{E84186ED-0AAD-409C-B11F-C981AF95E8AE}" type="parTrans" cxnId="{8BE8690B-6B53-4BCD-9196-0418C9697EFE}">
      <dgm:prSet/>
      <dgm:spPr/>
      <dgm:t>
        <a:bodyPr/>
        <a:lstStyle/>
        <a:p>
          <a:endParaRPr lang="en-US"/>
        </a:p>
      </dgm:t>
    </dgm:pt>
    <dgm:pt modelId="{C552052E-77ED-4024-9F1F-2D2DAF0FFBFD}" type="sibTrans" cxnId="{8BE8690B-6B53-4BCD-9196-0418C9697EFE}">
      <dgm:prSet/>
      <dgm:spPr/>
      <dgm:t>
        <a:bodyPr/>
        <a:lstStyle/>
        <a:p>
          <a:endParaRPr lang="en-US"/>
        </a:p>
      </dgm:t>
    </dgm:pt>
    <dgm:pt modelId="{E570AD36-A5DF-4556-B76E-17C439BB5513}">
      <dgm:prSet phldrT="[Text]"/>
      <dgm:spPr/>
      <dgm:t>
        <a:bodyPr/>
        <a:lstStyle/>
        <a:p>
          <a:r>
            <a:rPr lang="en-US"/>
            <a:t>Prepare medication</a:t>
          </a:r>
        </a:p>
      </dgm:t>
    </dgm:pt>
    <dgm:pt modelId="{C188A2B5-AEC4-4BAB-8441-BABADFDE7BCD}" type="parTrans" cxnId="{6D98A45B-C345-4D27-94D3-D0FADB4950CC}">
      <dgm:prSet/>
      <dgm:spPr/>
      <dgm:t>
        <a:bodyPr/>
        <a:lstStyle/>
        <a:p>
          <a:endParaRPr lang="en-US"/>
        </a:p>
      </dgm:t>
    </dgm:pt>
    <dgm:pt modelId="{FF038ADC-69EF-4BFC-A32D-69D7C42FA834}" type="sibTrans" cxnId="{6D98A45B-C345-4D27-94D3-D0FADB4950CC}">
      <dgm:prSet/>
      <dgm:spPr/>
      <dgm:t>
        <a:bodyPr/>
        <a:lstStyle/>
        <a:p>
          <a:endParaRPr lang="en-US"/>
        </a:p>
      </dgm:t>
    </dgm:pt>
    <dgm:pt modelId="{07D3C790-FCD1-48B4-8FC0-2D01683B08A4}">
      <dgm:prSet phldrT="[Text]"/>
      <dgm:spPr/>
      <dgm:t>
        <a:bodyPr/>
        <a:lstStyle/>
        <a:p>
          <a:r>
            <a:rPr lang="en-US"/>
            <a:t>Access medication information/help</a:t>
          </a:r>
        </a:p>
      </dgm:t>
    </dgm:pt>
    <dgm:pt modelId="{DBE0825D-1382-4A1C-9533-C598B42239E4}" type="parTrans" cxnId="{C6CE1883-D274-4FDD-A899-C17F4A955C65}">
      <dgm:prSet/>
      <dgm:spPr/>
      <dgm:t>
        <a:bodyPr/>
        <a:lstStyle/>
        <a:p>
          <a:endParaRPr lang="en-US"/>
        </a:p>
      </dgm:t>
    </dgm:pt>
    <dgm:pt modelId="{CE497B07-2F8E-421A-99EF-5DBBC7BA7878}" type="sibTrans" cxnId="{C6CE1883-D274-4FDD-A899-C17F4A955C65}">
      <dgm:prSet/>
      <dgm:spPr/>
      <dgm:t>
        <a:bodyPr/>
        <a:lstStyle/>
        <a:p>
          <a:endParaRPr lang="en-US"/>
        </a:p>
      </dgm:t>
    </dgm:pt>
    <dgm:pt modelId="{667EB5E3-28CE-4CFB-A166-0E7DDA08EF40}">
      <dgm:prSet phldrT="[Text]"/>
      <dgm:spPr/>
      <dgm:t>
        <a:bodyPr/>
        <a:lstStyle/>
        <a:p>
          <a:r>
            <a:rPr lang="en-US"/>
            <a:t>Administer and chart medication(s)</a:t>
          </a:r>
        </a:p>
      </dgm:t>
    </dgm:pt>
    <dgm:pt modelId="{CD43E737-401A-4195-A297-DC782B7B4D94}" type="parTrans" cxnId="{B3671E39-A741-4B3A-9350-2EEA485B80AB}">
      <dgm:prSet/>
      <dgm:spPr/>
      <dgm:t>
        <a:bodyPr/>
        <a:lstStyle/>
        <a:p>
          <a:endParaRPr lang="en-US"/>
        </a:p>
      </dgm:t>
    </dgm:pt>
    <dgm:pt modelId="{565FB4B1-80AC-410C-BC5D-E4DF563C613A}" type="sibTrans" cxnId="{B3671E39-A741-4B3A-9350-2EEA485B80AB}">
      <dgm:prSet/>
      <dgm:spPr/>
      <dgm:t>
        <a:bodyPr/>
        <a:lstStyle/>
        <a:p>
          <a:endParaRPr lang="en-US"/>
        </a:p>
      </dgm:t>
    </dgm:pt>
    <dgm:pt modelId="{492BE794-359A-426F-8031-379AB4BFFE13}">
      <dgm:prSet/>
      <dgm:spPr/>
      <dgm:t>
        <a:bodyPr/>
        <a:lstStyle/>
        <a:p>
          <a:r>
            <a:rPr lang="en-US"/>
            <a:t>Generate reports and review eMAR</a:t>
          </a:r>
        </a:p>
      </dgm:t>
    </dgm:pt>
    <dgm:pt modelId="{32F18D71-DEDC-4D23-BB56-59D6143FC10F}" type="parTrans" cxnId="{A8CA5B2A-099E-454D-96DB-A5FE1AF115BA}">
      <dgm:prSet/>
      <dgm:spPr/>
      <dgm:t>
        <a:bodyPr/>
        <a:lstStyle/>
        <a:p>
          <a:endParaRPr lang="en-US"/>
        </a:p>
      </dgm:t>
    </dgm:pt>
    <dgm:pt modelId="{FDDEA061-9327-484E-AE6F-C302E452A683}" type="sibTrans" cxnId="{A8CA5B2A-099E-454D-96DB-A5FE1AF115BA}">
      <dgm:prSet/>
      <dgm:spPr/>
      <dgm:t>
        <a:bodyPr/>
        <a:lstStyle/>
        <a:p>
          <a:endParaRPr lang="en-US"/>
        </a:p>
      </dgm:t>
    </dgm:pt>
    <dgm:pt modelId="{FD00CB85-108F-48C6-9F2B-C41CD6C99CE9}" type="pres">
      <dgm:prSet presAssocID="{9889CA08-8E01-4DB5-8D78-99F1160A50CB}" presName="diagram" presStyleCnt="0">
        <dgm:presLayoutVars>
          <dgm:dir/>
          <dgm:resizeHandles val="exact"/>
        </dgm:presLayoutVars>
      </dgm:prSet>
      <dgm:spPr/>
    </dgm:pt>
    <dgm:pt modelId="{7252D13B-9E3D-464D-9E5F-A1B959125935}" type="pres">
      <dgm:prSet presAssocID="{0AD049A3-3103-4144-97FF-A58F65DB30E0}" presName="node" presStyleLbl="node1" presStyleIdx="0" presStyleCnt="6">
        <dgm:presLayoutVars>
          <dgm:bulletEnabled val="1"/>
        </dgm:presLayoutVars>
      </dgm:prSet>
      <dgm:spPr/>
    </dgm:pt>
    <dgm:pt modelId="{707D7D5F-C29A-4E51-B75E-F08B5B4ABAD7}" type="pres">
      <dgm:prSet presAssocID="{817355DF-6732-494A-8356-D4F2EEF8BE33}" presName="sibTrans" presStyleLbl="sibTrans2D1" presStyleIdx="0" presStyleCnt="5"/>
      <dgm:spPr/>
    </dgm:pt>
    <dgm:pt modelId="{E69224B5-C63E-468E-A89E-C5C74ECBF978}" type="pres">
      <dgm:prSet presAssocID="{817355DF-6732-494A-8356-D4F2EEF8BE33}" presName="connectorText" presStyleLbl="sibTrans2D1" presStyleIdx="0" presStyleCnt="5"/>
      <dgm:spPr/>
    </dgm:pt>
    <dgm:pt modelId="{38F0E878-7B24-4B13-BDFA-28E0F99CE1F3}" type="pres">
      <dgm:prSet presAssocID="{5AFF24B1-F740-4897-9483-92B5C2CD4E87}" presName="node" presStyleLbl="node1" presStyleIdx="1" presStyleCnt="6">
        <dgm:presLayoutVars>
          <dgm:bulletEnabled val="1"/>
        </dgm:presLayoutVars>
      </dgm:prSet>
      <dgm:spPr/>
    </dgm:pt>
    <dgm:pt modelId="{FB64B59C-6EA4-41CD-86EB-36CEBDFBD7BF}" type="pres">
      <dgm:prSet presAssocID="{C552052E-77ED-4024-9F1F-2D2DAF0FFBFD}" presName="sibTrans" presStyleLbl="sibTrans2D1" presStyleIdx="1" presStyleCnt="5"/>
      <dgm:spPr/>
    </dgm:pt>
    <dgm:pt modelId="{6E28F8C3-4469-4D85-BB8D-51A02F73C304}" type="pres">
      <dgm:prSet presAssocID="{C552052E-77ED-4024-9F1F-2D2DAF0FFBFD}" presName="connectorText" presStyleLbl="sibTrans2D1" presStyleIdx="1" presStyleCnt="5"/>
      <dgm:spPr/>
    </dgm:pt>
    <dgm:pt modelId="{F43D219D-0FE4-4405-8694-711D38F8BA14}" type="pres">
      <dgm:prSet presAssocID="{E570AD36-A5DF-4556-B76E-17C439BB5513}" presName="node" presStyleLbl="node1" presStyleIdx="2" presStyleCnt="6">
        <dgm:presLayoutVars>
          <dgm:bulletEnabled val="1"/>
        </dgm:presLayoutVars>
      </dgm:prSet>
      <dgm:spPr/>
    </dgm:pt>
    <dgm:pt modelId="{147209B2-6FC6-453F-8162-AF08F594691D}" type="pres">
      <dgm:prSet presAssocID="{FF038ADC-69EF-4BFC-A32D-69D7C42FA834}" presName="sibTrans" presStyleLbl="sibTrans2D1" presStyleIdx="2" presStyleCnt="5"/>
      <dgm:spPr/>
    </dgm:pt>
    <dgm:pt modelId="{189B8A4F-CFED-46F9-8891-EBF483FD75F6}" type="pres">
      <dgm:prSet presAssocID="{FF038ADC-69EF-4BFC-A32D-69D7C42FA834}" presName="connectorText" presStyleLbl="sibTrans2D1" presStyleIdx="2" presStyleCnt="5"/>
      <dgm:spPr/>
    </dgm:pt>
    <dgm:pt modelId="{38F5C63C-29B1-4A3C-9B08-CE5C7D12C3FF}" type="pres">
      <dgm:prSet presAssocID="{07D3C790-FCD1-48B4-8FC0-2D01683B08A4}" presName="node" presStyleLbl="node1" presStyleIdx="3" presStyleCnt="6">
        <dgm:presLayoutVars>
          <dgm:bulletEnabled val="1"/>
        </dgm:presLayoutVars>
      </dgm:prSet>
      <dgm:spPr/>
    </dgm:pt>
    <dgm:pt modelId="{F34CD270-80D1-4DCA-A8DA-9E3CCDB5D7E9}" type="pres">
      <dgm:prSet presAssocID="{CE497B07-2F8E-421A-99EF-5DBBC7BA7878}" presName="sibTrans" presStyleLbl="sibTrans2D1" presStyleIdx="3" presStyleCnt="5"/>
      <dgm:spPr/>
    </dgm:pt>
    <dgm:pt modelId="{7251530E-A92B-493C-B60E-8CFB3BDECD47}" type="pres">
      <dgm:prSet presAssocID="{CE497B07-2F8E-421A-99EF-5DBBC7BA7878}" presName="connectorText" presStyleLbl="sibTrans2D1" presStyleIdx="3" presStyleCnt="5"/>
      <dgm:spPr/>
    </dgm:pt>
    <dgm:pt modelId="{02999A42-F408-418D-82B3-1E6BE6B69F25}" type="pres">
      <dgm:prSet presAssocID="{667EB5E3-28CE-4CFB-A166-0E7DDA08EF40}" presName="node" presStyleLbl="node1" presStyleIdx="4" presStyleCnt="6">
        <dgm:presLayoutVars>
          <dgm:bulletEnabled val="1"/>
        </dgm:presLayoutVars>
      </dgm:prSet>
      <dgm:spPr/>
    </dgm:pt>
    <dgm:pt modelId="{31E6CC55-E288-4424-A1C6-4B0CCFAFC7BF}" type="pres">
      <dgm:prSet presAssocID="{565FB4B1-80AC-410C-BC5D-E4DF563C613A}" presName="sibTrans" presStyleLbl="sibTrans2D1" presStyleIdx="4" presStyleCnt="5"/>
      <dgm:spPr/>
    </dgm:pt>
    <dgm:pt modelId="{C9DBBE0D-6EC2-4140-B967-0258C1180EC3}" type="pres">
      <dgm:prSet presAssocID="{565FB4B1-80AC-410C-BC5D-E4DF563C613A}" presName="connectorText" presStyleLbl="sibTrans2D1" presStyleIdx="4" presStyleCnt="5"/>
      <dgm:spPr/>
    </dgm:pt>
    <dgm:pt modelId="{3D283DFA-ECDD-4AAE-8CE5-C8AC36CDA3BA}" type="pres">
      <dgm:prSet presAssocID="{492BE794-359A-426F-8031-379AB4BFFE13}" presName="node" presStyleLbl="node1" presStyleIdx="5" presStyleCnt="6">
        <dgm:presLayoutVars>
          <dgm:bulletEnabled val="1"/>
        </dgm:presLayoutVars>
      </dgm:prSet>
      <dgm:spPr/>
    </dgm:pt>
  </dgm:ptLst>
  <dgm:cxnLst>
    <dgm:cxn modelId="{B136D100-B45C-4EAF-8A59-21A4F23DA32C}" type="presOf" srcId="{C552052E-77ED-4024-9F1F-2D2DAF0FFBFD}" destId="{6E28F8C3-4469-4D85-BB8D-51A02F73C304}" srcOrd="1" destOrd="0" presId="urn:microsoft.com/office/officeart/2005/8/layout/process5"/>
    <dgm:cxn modelId="{8BE8690B-6B53-4BCD-9196-0418C9697EFE}" srcId="{9889CA08-8E01-4DB5-8D78-99F1160A50CB}" destId="{5AFF24B1-F740-4897-9483-92B5C2CD4E87}" srcOrd="1" destOrd="0" parTransId="{E84186ED-0AAD-409C-B11F-C981AF95E8AE}" sibTransId="{C552052E-77ED-4024-9F1F-2D2DAF0FFBFD}"/>
    <dgm:cxn modelId="{F9BA0910-16A7-400D-AD28-A98B74463B19}" type="presOf" srcId="{FF038ADC-69EF-4BFC-A32D-69D7C42FA834}" destId="{189B8A4F-CFED-46F9-8891-EBF483FD75F6}" srcOrd="1" destOrd="0" presId="urn:microsoft.com/office/officeart/2005/8/layout/process5"/>
    <dgm:cxn modelId="{DE47C112-996F-4799-88F4-884F36E82AD0}" type="presOf" srcId="{CE497B07-2F8E-421A-99EF-5DBBC7BA7878}" destId="{7251530E-A92B-493C-B60E-8CFB3BDECD47}" srcOrd="1" destOrd="0" presId="urn:microsoft.com/office/officeart/2005/8/layout/process5"/>
    <dgm:cxn modelId="{A8CA5B2A-099E-454D-96DB-A5FE1AF115BA}" srcId="{9889CA08-8E01-4DB5-8D78-99F1160A50CB}" destId="{492BE794-359A-426F-8031-379AB4BFFE13}" srcOrd="5" destOrd="0" parTransId="{32F18D71-DEDC-4D23-BB56-59D6143FC10F}" sibTransId="{FDDEA061-9327-484E-AE6F-C302E452A683}"/>
    <dgm:cxn modelId="{B3671E39-A741-4B3A-9350-2EEA485B80AB}" srcId="{9889CA08-8E01-4DB5-8D78-99F1160A50CB}" destId="{667EB5E3-28CE-4CFB-A166-0E7DDA08EF40}" srcOrd="4" destOrd="0" parTransId="{CD43E737-401A-4195-A297-DC782B7B4D94}" sibTransId="{565FB4B1-80AC-410C-BC5D-E4DF563C613A}"/>
    <dgm:cxn modelId="{18EA2F42-EF2B-4C35-AA87-4C5163F59282}" type="presOf" srcId="{E570AD36-A5DF-4556-B76E-17C439BB5513}" destId="{F43D219D-0FE4-4405-8694-711D38F8BA14}" srcOrd="0" destOrd="0" presId="urn:microsoft.com/office/officeart/2005/8/layout/process5"/>
    <dgm:cxn modelId="{32052D44-064C-4733-B2FF-9D1AC96CBB09}" type="presOf" srcId="{07D3C790-FCD1-48B4-8FC0-2D01683B08A4}" destId="{38F5C63C-29B1-4A3C-9B08-CE5C7D12C3FF}" srcOrd="0" destOrd="0" presId="urn:microsoft.com/office/officeart/2005/8/layout/process5"/>
    <dgm:cxn modelId="{B4945F50-D457-4F29-8145-781161548111}" type="presOf" srcId="{817355DF-6732-494A-8356-D4F2EEF8BE33}" destId="{707D7D5F-C29A-4E51-B75E-F08B5B4ABAD7}" srcOrd="0" destOrd="0" presId="urn:microsoft.com/office/officeart/2005/8/layout/process5"/>
    <dgm:cxn modelId="{6D98A45B-C345-4D27-94D3-D0FADB4950CC}" srcId="{9889CA08-8E01-4DB5-8D78-99F1160A50CB}" destId="{E570AD36-A5DF-4556-B76E-17C439BB5513}" srcOrd="2" destOrd="0" parTransId="{C188A2B5-AEC4-4BAB-8441-BABADFDE7BCD}" sibTransId="{FF038ADC-69EF-4BFC-A32D-69D7C42FA834}"/>
    <dgm:cxn modelId="{32D67362-9D34-4B63-87FF-3C569B33C086}" type="presOf" srcId="{817355DF-6732-494A-8356-D4F2EEF8BE33}" destId="{E69224B5-C63E-468E-A89E-C5C74ECBF978}" srcOrd="1" destOrd="0" presId="urn:microsoft.com/office/officeart/2005/8/layout/process5"/>
    <dgm:cxn modelId="{C6CE1883-D274-4FDD-A899-C17F4A955C65}" srcId="{9889CA08-8E01-4DB5-8D78-99F1160A50CB}" destId="{07D3C790-FCD1-48B4-8FC0-2D01683B08A4}" srcOrd="3" destOrd="0" parTransId="{DBE0825D-1382-4A1C-9533-C598B42239E4}" sibTransId="{CE497B07-2F8E-421A-99EF-5DBBC7BA7878}"/>
    <dgm:cxn modelId="{C6A3CA8A-D711-462F-83F1-0BF7BFF9E66A}" type="presOf" srcId="{5AFF24B1-F740-4897-9483-92B5C2CD4E87}" destId="{38F0E878-7B24-4B13-BDFA-28E0F99CE1F3}" srcOrd="0" destOrd="0" presId="urn:microsoft.com/office/officeart/2005/8/layout/process5"/>
    <dgm:cxn modelId="{2DE9DA9E-F0F7-4AF9-A2B9-BDC19253405E}" type="presOf" srcId="{565FB4B1-80AC-410C-BC5D-E4DF563C613A}" destId="{31E6CC55-E288-4424-A1C6-4B0CCFAFC7BF}" srcOrd="0" destOrd="0" presId="urn:microsoft.com/office/officeart/2005/8/layout/process5"/>
    <dgm:cxn modelId="{5F9F989F-944E-4B6D-9433-7ED251EBC447}" type="presOf" srcId="{492BE794-359A-426F-8031-379AB4BFFE13}" destId="{3D283DFA-ECDD-4AAE-8CE5-C8AC36CDA3BA}" srcOrd="0" destOrd="0" presId="urn:microsoft.com/office/officeart/2005/8/layout/process5"/>
    <dgm:cxn modelId="{BF0A2AB0-161E-45BF-B267-7122DE442708}" type="presOf" srcId="{CE497B07-2F8E-421A-99EF-5DBBC7BA7878}" destId="{F34CD270-80D1-4DCA-A8DA-9E3CCDB5D7E9}" srcOrd="0" destOrd="0" presId="urn:microsoft.com/office/officeart/2005/8/layout/process5"/>
    <dgm:cxn modelId="{87B984B4-8F2B-4D94-9161-DDBEF420B494}" type="presOf" srcId="{C552052E-77ED-4024-9F1F-2D2DAF0FFBFD}" destId="{FB64B59C-6EA4-41CD-86EB-36CEBDFBD7BF}" srcOrd="0" destOrd="0" presId="urn:microsoft.com/office/officeart/2005/8/layout/process5"/>
    <dgm:cxn modelId="{233735B9-3875-4E15-B616-141B64B3B217}" type="presOf" srcId="{FF038ADC-69EF-4BFC-A32D-69D7C42FA834}" destId="{147209B2-6FC6-453F-8162-AF08F594691D}" srcOrd="0" destOrd="0" presId="urn:microsoft.com/office/officeart/2005/8/layout/process5"/>
    <dgm:cxn modelId="{D04682BE-73A6-4BC5-A817-C2692BF3E5AD}" srcId="{9889CA08-8E01-4DB5-8D78-99F1160A50CB}" destId="{0AD049A3-3103-4144-97FF-A58F65DB30E0}" srcOrd="0" destOrd="0" parTransId="{169E459B-02D9-4634-B14D-E30CE5B9F36E}" sibTransId="{817355DF-6732-494A-8356-D4F2EEF8BE33}"/>
    <dgm:cxn modelId="{DD5D1AC1-6BD0-4F96-84B6-BCDD7E0BF64C}" type="presOf" srcId="{0AD049A3-3103-4144-97FF-A58F65DB30E0}" destId="{7252D13B-9E3D-464D-9E5F-A1B959125935}" srcOrd="0" destOrd="0" presId="urn:microsoft.com/office/officeart/2005/8/layout/process5"/>
    <dgm:cxn modelId="{768FD0C4-8DED-4201-87E8-61F748EFCD2B}" type="presOf" srcId="{9889CA08-8E01-4DB5-8D78-99F1160A50CB}" destId="{FD00CB85-108F-48C6-9F2B-C41CD6C99CE9}" srcOrd="0" destOrd="0" presId="urn:microsoft.com/office/officeart/2005/8/layout/process5"/>
    <dgm:cxn modelId="{CDD472D0-E125-41BB-9E02-4D5785001CCF}" type="presOf" srcId="{667EB5E3-28CE-4CFB-A166-0E7DDA08EF40}" destId="{02999A42-F408-418D-82B3-1E6BE6B69F25}" srcOrd="0" destOrd="0" presId="urn:microsoft.com/office/officeart/2005/8/layout/process5"/>
    <dgm:cxn modelId="{091CF4F8-5A41-4AD4-83C1-6829E809BC1E}" type="presOf" srcId="{565FB4B1-80AC-410C-BC5D-E4DF563C613A}" destId="{C9DBBE0D-6EC2-4140-B967-0258C1180EC3}" srcOrd="1" destOrd="0" presId="urn:microsoft.com/office/officeart/2005/8/layout/process5"/>
    <dgm:cxn modelId="{51EFDDC8-8D06-4796-B66B-CB65E53631A6}" type="presParOf" srcId="{FD00CB85-108F-48C6-9F2B-C41CD6C99CE9}" destId="{7252D13B-9E3D-464D-9E5F-A1B959125935}" srcOrd="0" destOrd="0" presId="urn:microsoft.com/office/officeart/2005/8/layout/process5"/>
    <dgm:cxn modelId="{7A3203C8-2824-4642-9DBE-E2C5A7F386A2}" type="presParOf" srcId="{FD00CB85-108F-48C6-9F2B-C41CD6C99CE9}" destId="{707D7D5F-C29A-4E51-B75E-F08B5B4ABAD7}" srcOrd="1" destOrd="0" presId="urn:microsoft.com/office/officeart/2005/8/layout/process5"/>
    <dgm:cxn modelId="{C45DB246-B372-4F46-A304-823763613627}" type="presParOf" srcId="{707D7D5F-C29A-4E51-B75E-F08B5B4ABAD7}" destId="{E69224B5-C63E-468E-A89E-C5C74ECBF978}" srcOrd="0" destOrd="0" presId="urn:microsoft.com/office/officeart/2005/8/layout/process5"/>
    <dgm:cxn modelId="{D3FF7C80-1276-4DB6-A671-8557C095967B}" type="presParOf" srcId="{FD00CB85-108F-48C6-9F2B-C41CD6C99CE9}" destId="{38F0E878-7B24-4B13-BDFA-28E0F99CE1F3}" srcOrd="2" destOrd="0" presId="urn:microsoft.com/office/officeart/2005/8/layout/process5"/>
    <dgm:cxn modelId="{A0AFD733-EBB8-4978-89A3-E0781FC18721}" type="presParOf" srcId="{FD00CB85-108F-48C6-9F2B-C41CD6C99CE9}" destId="{FB64B59C-6EA4-41CD-86EB-36CEBDFBD7BF}" srcOrd="3" destOrd="0" presId="urn:microsoft.com/office/officeart/2005/8/layout/process5"/>
    <dgm:cxn modelId="{7D61B4BE-1405-4F0E-8DB7-59A5F5F32395}" type="presParOf" srcId="{FB64B59C-6EA4-41CD-86EB-36CEBDFBD7BF}" destId="{6E28F8C3-4469-4D85-BB8D-51A02F73C304}" srcOrd="0" destOrd="0" presId="urn:microsoft.com/office/officeart/2005/8/layout/process5"/>
    <dgm:cxn modelId="{053E9DF6-47BD-4181-9484-F59B726A476A}" type="presParOf" srcId="{FD00CB85-108F-48C6-9F2B-C41CD6C99CE9}" destId="{F43D219D-0FE4-4405-8694-711D38F8BA14}" srcOrd="4" destOrd="0" presId="urn:microsoft.com/office/officeart/2005/8/layout/process5"/>
    <dgm:cxn modelId="{8BE8B502-436F-45AA-B3FE-F0BAC90937CB}" type="presParOf" srcId="{FD00CB85-108F-48C6-9F2B-C41CD6C99CE9}" destId="{147209B2-6FC6-453F-8162-AF08F594691D}" srcOrd="5" destOrd="0" presId="urn:microsoft.com/office/officeart/2005/8/layout/process5"/>
    <dgm:cxn modelId="{AA5CBE56-44E1-491A-B6BC-2813AF16A7CA}" type="presParOf" srcId="{147209B2-6FC6-453F-8162-AF08F594691D}" destId="{189B8A4F-CFED-46F9-8891-EBF483FD75F6}" srcOrd="0" destOrd="0" presId="urn:microsoft.com/office/officeart/2005/8/layout/process5"/>
    <dgm:cxn modelId="{8D34ED4D-E4CC-47F0-A98F-07A468127D5F}" type="presParOf" srcId="{FD00CB85-108F-48C6-9F2B-C41CD6C99CE9}" destId="{38F5C63C-29B1-4A3C-9B08-CE5C7D12C3FF}" srcOrd="6" destOrd="0" presId="urn:microsoft.com/office/officeart/2005/8/layout/process5"/>
    <dgm:cxn modelId="{CA37956D-33A1-4FDF-9CE6-35E9459965F9}" type="presParOf" srcId="{FD00CB85-108F-48C6-9F2B-C41CD6C99CE9}" destId="{F34CD270-80D1-4DCA-A8DA-9E3CCDB5D7E9}" srcOrd="7" destOrd="0" presId="urn:microsoft.com/office/officeart/2005/8/layout/process5"/>
    <dgm:cxn modelId="{EF414B9F-345D-47D7-9986-CA6186C4D5D7}" type="presParOf" srcId="{F34CD270-80D1-4DCA-A8DA-9E3CCDB5D7E9}" destId="{7251530E-A92B-493C-B60E-8CFB3BDECD47}" srcOrd="0" destOrd="0" presId="urn:microsoft.com/office/officeart/2005/8/layout/process5"/>
    <dgm:cxn modelId="{8B23F755-4010-46DE-AA9A-618C364AFECE}" type="presParOf" srcId="{FD00CB85-108F-48C6-9F2B-C41CD6C99CE9}" destId="{02999A42-F408-418D-82B3-1E6BE6B69F25}" srcOrd="8" destOrd="0" presId="urn:microsoft.com/office/officeart/2005/8/layout/process5"/>
    <dgm:cxn modelId="{4D8A35D4-9399-40E4-BCBC-1C7F3A450B95}" type="presParOf" srcId="{FD00CB85-108F-48C6-9F2B-C41CD6C99CE9}" destId="{31E6CC55-E288-4424-A1C6-4B0CCFAFC7BF}" srcOrd="9" destOrd="0" presId="urn:microsoft.com/office/officeart/2005/8/layout/process5"/>
    <dgm:cxn modelId="{76A9C8AE-D5E1-4E1D-8F10-753DA4169BB8}" type="presParOf" srcId="{31E6CC55-E288-4424-A1C6-4B0CCFAFC7BF}" destId="{C9DBBE0D-6EC2-4140-B967-0258C1180EC3}" srcOrd="0" destOrd="0" presId="urn:microsoft.com/office/officeart/2005/8/layout/process5"/>
    <dgm:cxn modelId="{ABEB0044-9831-4820-8C36-D574E9FE5D21}" type="presParOf" srcId="{FD00CB85-108F-48C6-9F2B-C41CD6C99CE9}" destId="{3D283DFA-ECDD-4AAE-8CE5-C8AC36CDA3BA}"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A59771B-5319-4729-BC54-B5DFF8496D3B}"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US"/>
        </a:p>
      </dgm:t>
    </dgm:pt>
    <dgm:pt modelId="{97F4816A-2C9E-457C-8905-8F9EBD03456B}">
      <dgm:prSet phldrT="[Text]" custT="1"/>
      <dgm:spPr/>
      <dgm:t>
        <a:bodyPr/>
        <a:lstStyle/>
        <a:p>
          <a:r>
            <a:rPr lang="en-US" sz="2400"/>
            <a:t>Develop Training Materials</a:t>
          </a:r>
        </a:p>
      </dgm:t>
    </dgm:pt>
    <dgm:pt modelId="{F9841B94-AB4C-44B8-9579-970E387887C8}" type="parTrans" cxnId="{9E5CBEB3-30BD-48E6-8A74-853188EFD3F4}">
      <dgm:prSet/>
      <dgm:spPr/>
      <dgm:t>
        <a:bodyPr/>
        <a:lstStyle/>
        <a:p>
          <a:endParaRPr lang="en-US" sz="3600"/>
        </a:p>
      </dgm:t>
    </dgm:pt>
    <dgm:pt modelId="{C8931AE0-34D5-4E5D-8506-F4645960D6A3}" type="sibTrans" cxnId="{9E5CBEB3-30BD-48E6-8A74-853188EFD3F4}">
      <dgm:prSet/>
      <dgm:spPr/>
      <dgm:t>
        <a:bodyPr/>
        <a:lstStyle/>
        <a:p>
          <a:endParaRPr lang="en-US" sz="3600"/>
        </a:p>
      </dgm:t>
    </dgm:pt>
    <dgm:pt modelId="{EA1AAA4B-6E3D-4AFF-B0C7-B4C06D53BA86}">
      <dgm:prSet phldrT="[Text]" custT="1"/>
      <dgm:spPr/>
      <dgm:t>
        <a:bodyPr/>
        <a:lstStyle/>
        <a:p>
          <a:r>
            <a:rPr lang="en-US" sz="2400"/>
            <a:t> </a:t>
          </a:r>
        </a:p>
      </dgm:t>
    </dgm:pt>
    <dgm:pt modelId="{5C4DDC0A-26DA-4921-876B-C6F1A8AB936C}" type="parTrans" cxnId="{18DCBEF8-3B4E-46E4-B432-42331F9197F8}">
      <dgm:prSet/>
      <dgm:spPr/>
      <dgm:t>
        <a:bodyPr/>
        <a:lstStyle/>
        <a:p>
          <a:endParaRPr lang="en-US" sz="3600"/>
        </a:p>
      </dgm:t>
    </dgm:pt>
    <dgm:pt modelId="{1AE7C0C4-0DF7-4D65-B54F-30ADCD423EF1}" type="sibTrans" cxnId="{18DCBEF8-3B4E-46E4-B432-42331F9197F8}">
      <dgm:prSet/>
      <dgm:spPr/>
      <dgm:t>
        <a:bodyPr/>
        <a:lstStyle/>
        <a:p>
          <a:endParaRPr lang="en-US" sz="3600"/>
        </a:p>
      </dgm:t>
    </dgm:pt>
    <dgm:pt modelId="{7990E6E6-2902-47CA-9AA3-C5B3229877BC}">
      <dgm:prSet custT="1"/>
      <dgm:spPr/>
      <dgm:t>
        <a:bodyPr/>
        <a:lstStyle/>
        <a:p>
          <a:r>
            <a:rPr lang="en-US" sz="2400"/>
            <a:t>Develop Test Materials Packet</a:t>
          </a:r>
        </a:p>
      </dgm:t>
    </dgm:pt>
    <dgm:pt modelId="{5B878AA7-90C2-4D16-BFFF-B6B728C9FB8F}" type="parTrans" cxnId="{E391BC61-8328-4448-A2C2-D6AD64791A29}">
      <dgm:prSet/>
      <dgm:spPr/>
      <dgm:t>
        <a:bodyPr/>
        <a:lstStyle/>
        <a:p>
          <a:endParaRPr lang="en-US" sz="3600"/>
        </a:p>
      </dgm:t>
    </dgm:pt>
    <dgm:pt modelId="{327C3D64-95EC-4DDD-AFE0-9D275F8D36B6}" type="sibTrans" cxnId="{E391BC61-8328-4448-A2C2-D6AD64791A29}">
      <dgm:prSet/>
      <dgm:spPr/>
      <dgm:t>
        <a:bodyPr/>
        <a:lstStyle/>
        <a:p>
          <a:endParaRPr lang="en-US" sz="3600"/>
        </a:p>
      </dgm:t>
    </dgm:pt>
    <dgm:pt modelId="{3F75AAF1-00C5-452C-BD22-46C087147525}">
      <dgm:prSet phldrT="[Text]" custT="1"/>
      <dgm:spPr/>
      <dgm:t>
        <a:bodyPr/>
        <a:lstStyle/>
        <a:p>
          <a:r>
            <a:rPr lang="en-US" sz="2400"/>
            <a:t>Use standardized training</a:t>
          </a:r>
        </a:p>
      </dgm:t>
    </dgm:pt>
    <dgm:pt modelId="{EF2D40E2-C2CB-4011-A3A6-94818090766F}" type="parTrans" cxnId="{1DD1D81F-AD27-49EF-8C0B-229CAF0A148B}">
      <dgm:prSet/>
      <dgm:spPr/>
      <dgm:t>
        <a:bodyPr/>
        <a:lstStyle/>
        <a:p>
          <a:endParaRPr lang="en-US" sz="3600"/>
        </a:p>
      </dgm:t>
    </dgm:pt>
    <dgm:pt modelId="{C008E527-061D-437C-9F55-4DB510589FC2}" type="sibTrans" cxnId="{1DD1D81F-AD27-49EF-8C0B-229CAF0A148B}">
      <dgm:prSet/>
      <dgm:spPr/>
      <dgm:t>
        <a:bodyPr/>
        <a:lstStyle/>
        <a:p>
          <a:endParaRPr lang="en-US" sz="3600"/>
        </a:p>
      </dgm:t>
    </dgm:pt>
    <dgm:pt modelId="{49B22AB2-188E-4095-9E36-92E6C7467D8D}">
      <dgm:prSet custT="1"/>
      <dgm:spPr/>
      <dgm:t>
        <a:bodyPr/>
        <a:lstStyle/>
        <a:p>
          <a:r>
            <a:rPr lang="en-US" sz="2400"/>
            <a:t>Develop a demographic questionnaire</a:t>
          </a:r>
        </a:p>
      </dgm:t>
    </dgm:pt>
    <dgm:pt modelId="{11463F05-14F9-4717-B835-A1A5CFA9D9C2}" type="parTrans" cxnId="{1FACFEBE-B7A5-45C0-9BDF-D911611734FD}">
      <dgm:prSet/>
      <dgm:spPr/>
      <dgm:t>
        <a:bodyPr/>
        <a:lstStyle/>
        <a:p>
          <a:endParaRPr lang="en-US" sz="3600"/>
        </a:p>
      </dgm:t>
    </dgm:pt>
    <dgm:pt modelId="{0571688E-889F-4542-8C9C-E5F46CABE2AA}" type="sibTrans" cxnId="{1FACFEBE-B7A5-45C0-9BDF-D911611734FD}">
      <dgm:prSet/>
      <dgm:spPr/>
      <dgm:t>
        <a:bodyPr/>
        <a:lstStyle/>
        <a:p>
          <a:endParaRPr lang="en-US" sz="3600"/>
        </a:p>
      </dgm:t>
    </dgm:pt>
    <dgm:pt modelId="{6DCE1DF9-E226-4FBB-AE0F-A9ED71768501}">
      <dgm:prSet custT="1"/>
      <dgm:spPr/>
      <dgm:t>
        <a:bodyPr/>
        <a:lstStyle/>
        <a:p>
          <a:endParaRPr lang="en-US" sz="2400"/>
        </a:p>
      </dgm:t>
    </dgm:pt>
    <dgm:pt modelId="{71B71FAB-7D57-40EC-8E72-AD98D754DE20}" type="parTrans" cxnId="{5A7A486A-6320-45A4-805D-7871A0D57FB9}">
      <dgm:prSet/>
      <dgm:spPr/>
      <dgm:t>
        <a:bodyPr/>
        <a:lstStyle/>
        <a:p>
          <a:endParaRPr lang="en-US" sz="3600"/>
        </a:p>
      </dgm:t>
    </dgm:pt>
    <dgm:pt modelId="{F45B8E79-28E4-4AAA-9B00-9DCD7E15AC60}" type="sibTrans" cxnId="{5A7A486A-6320-45A4-805D-7871A0D57FB9}">
      <dgm:prSet/>
      <dgm:spPr/>
      <dgm:t>
        <a:bodyPr/>
        <a:lstStyle/>
        <a:p>
          <a:endParaRPr lang="en-US" sz="3600"/>
        </a:p>
      </dgm:t>
    </dgm:pt>
    <dgm:pt modelId="{9FB9027E-5C45-4852-A201-2A68025A142C}">
      <dgm:prSet custT="1"/>
      <dgm:spPr/>
      <dgm:t>
        <a:bodyPr/>
        <a:lstStyle/>
        <a:p>
          <a:r>
            <a:rPr lang="en-US" sz="2400"/>
            <a:t>Ensure that evaluators have the same baseline knowledge and skills concerning the intervention and heuristic evaluations </a:t>
          </a:r>
        </a:p>
      </dgm:t>
    </dgm:pt>
    <dgm:pt modelId="{A9190FB1-E3AE-47F5-B19F-C3A8E1787508}" type="parTrans" cxnId="{6789CE24-C250-4555-9A92-13FCBD70BE42}">
      <dgm:prSet/>
      <dgm:spPr/>
      <dgm:t>
        <a:bodyPr/>
        <a:lstStyle/>
        <a:p>
          <a:endParaRPr lang="en-US" sz="3600"/>
        </a:p>
      </dgm:t>
    </dgm:pt>
    <dgm:pt modelId="{BEFB514E-2486-4E88-A390-9F38DAA7BCBB}" type="sibTrans" cxnId="{6789CE24-C250-4555-9A92-13FCBD70BE42}">
      <dgm:prSet/>
      <dgm:spPr/>
      <dgm:t>
        <a:bodyPr/>
        <a:lstStyle/>
        <a:p>
          <a:endParaRPr lang="en-US" sz="3600"/>
        </a:p>
      </dgm:t>
    </dgm:pt>
    <dgm:pt modelId="{79F2B352-D461-4D61-AFE4-1BE27F3A41E5}">
      <dgm:prSet custT="1"/>
      <dgm:spPr/>
      <dgm:t>
        <a:bodyPr/>
        <a:lstStyle/>
        <a:p>
          <a:r>
            <a:rPr lang="en-US" sz="2400"/>
            <a:t>Create heuristic categories</a:t>
          </a:r>
        </a:p>
      </dgm:t>
    </dgm:pt>
    <dgm:pt modelId="{6D87CA04-FEF6-4F5A-A6B7-6A1F4A7BCE04}" type="parTrans" cxnId="{5B9BF901-0C73-448E-BBAE-E856D1F4E0CC}">
      <dgm:prSet/>
      <dgm:spPr/>
      <dgm:t>
        <a:bodyPr/>
        <a:lstStyle/>
        <a:p>
          <a:endParaRPr lang="en-US" sz="3600"/>
        </a:p>
      </dgm:t>
    </dgm:pt>
    <dgm:pt modelId="{009875DA-AFA4-4E74-9E3F-1712235707CA}" type="sibTrans" cxnId="{5B9BF901-0C73-448E-BBAE-E856D1F4E0CC}">
      <dgm:prSet/>
      <dgm:spPr/>
      <dgm:t>
        <a:bodyPr/>
        <a:lstStyle/>
        <a:p>
          <a:endParaRPr lang="en-US" sz="3600"/>
        </a:p>
      </dgm:t>
    </dgm:pt>
    <dgm:pt modelId="{D1E3A506-EB08-45E2-8A45-3661EAD178BC}">
      <dgm:prSet custT="1"/>
      <dgm:spPr/>
      <dgm:t>
        <a:bodyPr/>
        <a:lstStyle/>
        <a:p>
          <a:r>
            <a:rPr lang="en-US" sz="2400"/>
            <a:t>Assign severity ratings</a:t>
          </a:r>
        </a:p>
      </dgm:t>
    </dgm:pt>
    <dgm:pt modelId="{3A08979A-A503-4F0B-B242-A25D1BB5A788}" type="parTrans" cxnId="{5198DB35-81D1-4FA8-8399-B835405DD52C}">
      <dgm:prSet/>
      <dgm:spPr/>
      <dgm:t>
        <a:bodyPr/>
        <a:lstStyle/>
        <a:p>
          <a:endParaRPr lang="en-US"/>
        </a:p>
      </dgm:t>
    </dgm:pt>
    <dgm:pt modelId="{AFCF0A22-0A71-40FA-8E3B-45CA992188E8}" type="sibTrans" cxnId="{5198DB35-81D1-4FA8-8399-B835405DD52C}">
      <dgm:prSet/>
      <dgm:spPr/>
      <dgm:t>
        <a:bodyPr/>
        <a:lstStyle/>
        <a:p>
          <a:endParaRPr lang="en-US"/>
        </a:p>
      </dgm:t>
    </dgm:pt>
    <dgm:pt modelId="{CFF3C04E-9E4F-40FE-A7CB-B16658E67906}">
      <dgm:prSet custT="1"/>
      <dgm:spPr/>
      <dgm:t>
        <a:bodyPr/>
        <a:lstStyle/>
        <a:p>
          <a:r>
            <a:rPr lang="en-US" sz="2400"/>
            <a:t>Collect screenshots</a:t>
          </a:r>
        </a:p>
      </dgm:t>
    </dgm:pt>
    <dgm:pt modelId="{28220552-0BC3-40BF-BF58-44906883F050}" type="parTrans" cxnId="{E2678B6D-C91C-41EE-843A-2ACF6AE56C9B}">
      <dgm:prSet/>
      <dgm:spPr/>
      <dgm:t>
        <a:bodyPr/>
        <a:lstStyle/>
        <a:p>
          <a:endParaRPr lang="en-US"/>
        </a:p>
      </dgm:t>
    </dgm:pt>
    <dgm:pt modelId="{FBCB9BBF-55DE-43D9-9FD5-D0D877BAFE60}" type="sibTrans" cxnId="{E2678B6D-C91C-41EE-843A-2ACF6AE56C9B}">
      <dgm:prSet/>
      <dgm:spPr/>
      <dgm:t>
        <a:bodyPr/>
        <a:lstStyle/>
        <a:p>
          <a:endParaRPr lang="en-US"/>
        </a:p>
      </dgm:t>
    </dgm:pt>
    <dgm:pt modelId="{0FC5DAB4-7656-492F-B7B8-D43AE83113D7}" type="pres">
      <dgm:prSet presAssocID="{FA59771B-5319-4729-BC54-B5DFF8496D3B}" presName="Name0" presStyleCnt="0">
        <dgm:presLayoutVars>
          <dgm:chMax/>
          <dgm:chPref val="3"/>
          <dgm:dir/>
          <dgm:animOne val="branch"/>
          <dgm:animLvl val="lvl"/>
        </dgm:presLayoutVars>
      </dgm:prSet>
      <dgm:spPr/>
    </dgm:pt>
    <dgm:pt modelId="{529C91C2-1870-4309-9C03-5A4D68408549}" type="pres">
      <dgm:prSet presAssocID="{97F4816A-2C9E-457C-8905-8F9EBD03456B}" presName="composite" presStyleCnt="0"/>
      <dgm:spPr/>
    </dgm:pt>
    <dgm:pt modelId="{CDD6EDD6-EC5F-4645-8AD6-5140ABC9C4FA}" type="pres">
      <dgm:prSet presAssocID="{97F4816A-2C9E-457C-8905-8F9EBD03456B}" presName="FirstChild" presStyleLbl="revTx" presStyleIdx="0" presStyleCnt="4">
        <dgm:presLayoutVars>
          <dgm:chMax val="0"/>
          <dgm:chPref val="0"/>
          <dgm:bulletEnabled val="1"/>
        </dgm:presLayoutVars>
      </dgm:prSet>
      <dgm:spPr/>
    </dgm:pt>
    <dgm:pt modelId="{9105FE92-0522-44D7-90A4-2B674D552C3F}" type="pres">
      <dgm:prSet presAssocID="{97F4816A-2C9E-457C-8905-8F9EBD03456B}" presName="Parent" presStyleLbl="alignNode1" presStyleIdx="0" presStyleCnt="2" custScaleX="225178" custScaleY="115469" custLinFactNeighborX="31294" custLinFactNeighborY="69">
        <dgm:presLayoutVars>
          <dgm:chMax val="3"/>
          <dgm:chPref val="3"/>
          <dgm:bulletEnabled val="1"/>
        </dgm:presLayoutVars>
      </dgm:prSet>
      <dgm:spPr/>
    </dgm:pt>
    <dgm:pt modelId="{A7682D8F-7AAB-43AE-8B30-8F7987E50902}" type="pres">
      <dgm:prSet presAssocID="{97F4816A-2C9E-457C-8905-8F9EBD03456B}" presName="Accent" presStyleLbl="parChTrans1D1" presStyleIdx="0" presStyleCnt="2" custLinFactY="66475" custLinFactNeighborX="-7368" custLinFactNeighborY="100000"/>
      <dgm:spPr/>
    </dgm:pt>
    <dgm:pt modelId="{45C2B459-6D4E-4C18-80C1-6C9E493BEA4C}" type="pres">
      <dgm:prSet presAssocID="{97F4816A-2C9E-457C-8905-8F9EBD03456B}" presName="Child" presStyleLbl="revTx" presStyleIdx="1" presStyleCnt="4" custScaleY="82983">
        <dgm:presLayoutVars>
          <dgm:chMax val="0"/>
          <dgm:chPref val="0"/>
          <dgm:bulletEnabled val="1"/>
        </dgm:presLayoutVars>
      </dgm:prSet>
      <dgm:spPr/>
    </dgm:pt>
    <dgm:pt modelId="{6C285994-CE90-4379-B101-11ED423A025A}" type="pres">
      <dgm:prSet presAssocID="{C8931AE0-34D5-4E5D-8506-F4645960D6A3}" presName="sibTrans" presStyleCnt="0"/>
      <dgm:spPr/>
    </dgm:pt>
    <dgm:pt modelId="{05D8E8CD-7B50-4C12-81ED-F4EE92EC9D83}" type="pres">
      <dgm:prSet presAssocID="{7990E6E6-2902-47CA-9AA3-C5B3229877BC}" presName="composite" presStyleCnt="0"/>
      <dgm:spPr/>
    </dgm:pt>
    <dgm:pt modelId="{56CCF956-71D5-4C70-B531-3B85F84426C6}" type="pres">
      <dgm:prSet presAssocID="{7990E6E6-2902-47CA-9AA3-C5B3229877BC}" presName="FirstChild" presStyleLbl="revTx" presStyleIdx="2" presStyleCnt="4">
        <dgm:presLayoutVars>
          <dgm:chMax val="0"/>
          <dgm:chPref val="0"/>
          <dgm:bulletEnabled val="1"/>
        </dgm:presLayoutVars>
      </dgm:prSet>
      <dgm:spPr/>
    </dgm:pt>
    <dgm:pt modelId="{9A62758D-EACB-4E6A-B869-0F60FF26E49C}" type="pres">
      <dgm:prSet presAssocID="{7990E6E6-2902-47CA-9AA3-C5B3229877BC}" presName="Parent" presStyleLbl="alignNode1" presStyleIdx="1" presStyleCnt="2" custScaleX="225178" custScaleY="115469" custLinFactNeighborX="31294" custLinFactNeighborY="-11429">
        <dgm:presLayoutVars>
          <dgm:chMax val="3"/>
          <dgm:chPref val="3"/>
          <dgm:bulletEnabled val="1"/>
        </dgm:presLayoutVars>
      </dgm:prSet>
      <dgm:spPr/>
    </dgm:pt>
    <dgm:pt modelId="{D7BA9D9C-EF73-4758-8AF3-76EA389214D6}" type="pres">
      <dgm:prSet presAssocID="{7990E6E6-2902-47CA-9AA3-C5B3229877BC}" presName="Accent" presStyleLbl="parChTrans1D1" presStyleIdx="1" presStyleCnt="2" custLinFactNeighborX="-8137" custLinFactNeighborY="-30808"/>
      <dgm:spPr/>
    </dgm:pt>
    <dgm:pt modelId="{24573E5F-A5D9-4B5D-A503-4259EC0360CD}" type="pres">
      <dgm:prSet presAssocID="{7990E6E6-2902-47CA-9AA3-C5B3229877BC}" presName="Child" presStyleLbl="revTx" presStyleIdx="3" presStyleCnt="4" custLinFactNeighborY="-1480">
        <dgm:presLayoutVars>
          <dgm:chMax val="0"/>
          <dgm:chPref val="0"/>
          <dgm:bulletEnabled val="1"/>
        </dgm:presLayoutVars>
      </dgm:prSet>
      <dgm:spPr/>
    </dgm:pt>
  </dgm:ptLst>
  <dgm:cxnLst>
    <dgm:cxn modelId="{AD7D7300-14A2-7343-9E81-B916B337ECF0}" type="presOf" srcId="{49B22AB2-188E-4095-9E36-92E6C7467D8D}" destId="{24573E5F-A5D9-4B5D-A503-4259EC0360CD}" srcOrd="0" destOrd="0" presId="urn:microsoft.com/office/officeart/2011/layout/TabList"/>
    <dgm:cxn modelId="{5B9BF901-0C73-448E-BBAE-E856D1F4E0CC}" srcId="{7990E6E6-2902-47CA-9AA3-C5B3229877BC}" destId="{79F2B352-D461-4D61-AFE4-1BE27F3A41E5}" srcOrd="2" destOrd="0" parTransId="{6D87CA04-FEF6-4F5A-A6B7-6A1F4A7BCE04}" sibTransId="{009875DA-AFA4-4E74-9E3F-1712235707CA}"/>
    <dgm:cxn modelId="{1A7B750C-706F-D941-BEC9-34D57CA3B15C}" type="presOf" srcId="{79F2B352-D461-4D61-AFE4-1BE27F3A41E5}" destId="{24573E5F-A5D9-4B5D-A503-4259EC0360CD}" srcOrd="0" destOrd="1" presId="urn:microsoft.com/office/officeart/2011/layout/TabList"/>
    <dgm:cxn modelId="{1DD1D81F-AD27-49EF-8C0B-229CAF0A148B}" srcId="{97F4816A-2C9E-457C-8905-8F9EBD03456B}" destId="{3F75AAF1-00C5-452C-BD22-46C087147525}" srcOrd="1" destOrd="0" parTransId="{EF2D40E2-C2CB-4011-A3A6-94818090766F}" sibTransId="{C008E527-061D-437C-9F55-4DB510589FC2}"/>
    <dgm:cxn modelId="{6789CE24-C250-4555-9A92-13FCBD70BE42}" srcId="{97F4816A-2C9E-457C-8905-8F9EBD03456B}" destId="{9FB9027E-5C45-4852-A201-2A68025A142C}" srcOrd="2" destOrd="0" parTransId="{A9190FB1-E3AE-47F5-B19F-C3A8E1787508}" sibTransId="{BEFB514E-2486-4E88-A390-9F38DAA7BCBB}"/>
    <dgm:cxn modelId="{5198DB35-81D1-4FA8-8399-B835405DD52C}" srcId="{7990E6E6-2902-47CA-9AA3-C5B3229877BC}" destId="{D1E3A506-EB08-45E2-8A45-3661EAD178BC}" srcOrd="3" destOrd="0" parTransId="{3A08979A-A503-4F0B-B242-A25D1BB5A788}" sibTransId="{AFCF0A22-0A71-40FA-8E3B-45CA992188E8}"/>
    <dgm:cxn modelId="{417CF347-E54B-6B43-8B3F-30D1135E0466}" type="presOf" srcId="{7990E6E6-2902-47CA-9AA3-C5B3229877BC}" destId="{9A62758D-EACB-4E6A-B869-0F60FF26E49C}" srcOrd="0" destOrd="0" presId="urn:microsoft.com/office/officeart/2011/layout/TabList"/>
    <dgm:cxn modelId="{E391BC61-8328-4448-A2C2-D6AD64791A29}" srcId="{FA59771B-5319-4729-BC54-B5DFF8496D3B}" destId="{7990E6E6-2902-47CA-9AA3-C5B3229877BC}" srcOrd="1" destOrd="0" parTransId="{5B878AA7-90C2-4D16-BFFF-B6B728C9FB8F}" sibTransId="{327C3D64-95EC-4DDD-AFE0-9D275F8D36B6}"/>
    <dgm:cxn modelId="{5A7A486A-6320-45A4-805D-7871A0D57FB9}" srcId="{7990E6E6-2902-47CA-9AA3-C5B3229877BC}" destId="{6DCE1DF9-E226-4FBB-AE0F-A9ED71768501}" srcOrd="0" destOrd="0" parTransId="{71B71FAB-7D57-40EC-8E72-AD98D754DE20}" sibTransId="{F45B8E79-28E4-4AAA-9B00-9DCD7E15AC60}"/>
    <dgm:cxn modelId="{E2678B6D-C91C-41EE-843A-2ACF6AE56C9B}" srcId="{7990E6E6-2902-47CA-9AA3-C5B3229877BC}" destId="{CFF3C04E-9E4F-40FE-A7CB-B16658E67906}" srcOrd="4" destOrd="0" parTransId="{28220552-0BC3-40BF-BF58-44906883F050}" sibTransId="{FBCB9BBF-55DE-43D9-9FD5-D0D877BAFE60}"/>
    <dgm:cxn modelId="{81A95C76-95A3-524B-891F-79E1855111BF}" type="presOf" srcId="{9FB9027E-5C45-4852-A201-2A68025A142C}" destId="{45C2B459-6D4E-4C18-80C1-6C9E493BEA4C}" srcOrd="0" destOrd="1" presId="urn:microsoft.com/office/officeart/2011/layout/TabList"/>
    <dgm:cxn modelId="{FAD84885-B23F-2E48-9DE5-B1D52B499EE7}" type="presOf" srcId="{6DCE1DF9-E226-4FBB-AE0F-A9ED71768501}" destId="{56CCF956-71D5-4C70-B531-3B85F84426C6}" srcOrd="0" destOrd="0" presId="urn:microsoft.com/office/officeart/2011/layout/TabList"/>
    <dgm:cxn modelId="{01AE85AC-B783-374E-B5C0-3BB079672CDC}" type="presOf" srcId="{FA59771B-5319-4729-BC54-B5DFF8496D3B}" destId="{0FC5DAB4-7656-492F-B7B8-D43AE83113D7}" srcOrd="0" destOrd="0" presId="urn:microsoft.com/office/officeart/2011/layout/TabList"/>
    <dgm:cxn modelId="{9E5CBEB3-30BD-48E6-8A74-853188EFD3F4}" srcId="{FA59771B-5319-4729-BC54-B5DFF8496D3B}" destId="{97F4816A-2C9E-457C-8905-8F9EBD03456B}" srcOrd="0" destOrd="0" parTransId="{F9841B94-AB4C-44B8-9579-970E387887C8}" sibTransId="{C8931AE0-34D5-4E5D-8506-F4645960D6A3}"/>
    <dgm:cxn modelId="{6DE8EEBA-CF40-0745-AD5B-7BDA3046E0FD}" type="presOf" srcId="{D1E3A506-EB08-45E2-8A45-3661EAD178BC}" destId="{24573E5F-A5D9-4B5D-A503-4259EC0360CD}" srcOrd="0" destOrd="2" presId="urn:microsoft.com/office/officeart/2011/layout/TabList"/>
    <dgm:cxn modelId="{1FACFEBE-B7A5-45C0-9BDF-D911611734FD}" srcId="{7990E6E6-2902-47CA-9AA3-C5B3229877BC}" destId="{49B22AB2-188E-4095-9E36-92E6C7467D8D}" srcOrd="1" destOrd="0" parTransId="{11463F05-14F9-4717-B835-A1A5CFA9D9C2}" sibTransId="{0571688E-889F-4542-8C9C-E5F46CABE2AA}"/>
    <dgm:cxn modelId="{5CE108C1-A329-064E-B15A-C2D9ADE9881E}" type="presOf" srcId="{CFF3C04E-9E4F-40FE-A7CB-B16658E67906}" destId="{24573E5F-A5D9-4B5D-A503-4259EC0360CD}" srcOrd="0" destOrd="3" presId="urn:microsoft.com/office/officeart/2011/layout/TabList"/>
    <dgm:cxn modelId="{56C4E3C3-C2DA-FC4F-899F-9FAE4CA91AC4}" type="presOf" srcId="{EA1AAA4B-6E3D-4AFF-B0C7-B4C06D53BA86}" destId="{CDD6EDD6-EC5F-4645-8AD6-5140ABC9C4FA}" srcOrd="0" destOrd="0" presId="urn:microsoft.com/office/officeart/2011/layout/TabList"/>
    <dgm:cxn modelId="{6A1AB7CF-69AC-1249-B6FC-E4C593B323A4}" type="presOf" srcId="{97F4816A-2C9E-457C-8905-8F9EBD03456B}" destId="{9105FE92-0522-44D7-90A4-2B674D552C3F}" srcOrd="0" destOrd="0" presId="urn:microsoft.com/office/officeart/2011/layout/TabList"/>
    <dgm:cxn modelId="{7554ACE3-ECD9-4441-8011-10C2436BB652}" type="presOf" srcId="{3F75AAF1-00C5-452C-BD22-46C087147525}" destId="{45C2B459-6D4E-4C18-80C1-6C9E493BEA4C}" srcOrd="0" destOrd="0" presId="urn:microsoft.com/office/officeart/2011/layout/TabList"/>
    <dgm:cxn modelId="{18DCBEF8-3B4E-46E4-B432-42331F9197F8}" srcId="{97F4816A-2C9E-457C-8905-8F9EBD03456B}" destId="{EA1AAA4B-6E3D-4AFF-B0C7-B4C06D53BA86}" srcOrd="0" destOrd="0" parTransId="{5C4DDC0A-26DA-4921-876B-C6F1A8AB936C}" sibTransId="{1AE7C0C4-0DF7-4D65-B54F-30ADCD423EF1}"/>
    <dgm:cxn modelId="{6EA2C84F-DE8C-7A42-8E34-6DA89047BAB8}" type="presParOf" srcId="{0FC5DAB4-7656-492F-B7B8-D43AE83113D7}" destId="{529C91C2-1870-4309-9C03-5A4D68408549}" srcOrd="0" destOrd="0" presId="urn:microsoft.com/office/officeart/2011/layout/TabList"/>
    <dgm:cxn modelId="{BB74FC67-8F07-884E-BE4E-BFCDF41CC5A8}" type="presParOf" srcId="{529C91C2-1870-4309-9C03-5A4D68408549}" destId="{CDD6EDD6-EC5F-4645-8AD6-5140ABC9C4FA}" srcOrd="0" destOrd="0" presId="urn:microsoft.com/office/officeart/2011/layout/TabList"/>
    <dgm:cxn modelId="{4393959C-0F6C-0E42-AEE4-DF00BE30B933}" type="presParOf" srcId="{529C91C2-1870-4309-9C03-5A4D68408549}" destId="{9105FE92-0522-44D7-90A4-2B674D552C3F}" srcOrd="1" destOrd="0" presId="urn:microsoft.com/office/officeart/2011/layout/TabList"/>
    <dgm:cxn modelId="{36DA7374-84FF-5049-9EBD-17E036DE0950}" type="presParOf" srcId="{529C91C2-1870-4309-9C03-5A4D68408549}" destId="{A7682D8F-7AAB-43AE-8B30-8F7987E50902}" srcOrd="2" destOrd="0" presId="urn:microsoft.com/office/officeart/2011/layout/TabList"/>
    <dgm:cxn modelId="{E955F939-9866-D24F-98A1-B0A2138E6E91}" type="presParOf" srcId="{0FC5DAB4-7656-492F-B7B8-D43AE83113D7}" destId="{45C2B459-6D4E-4C18-80C1-6C9E493BEA4C}" srcOrd="1" destOrd="0" presId="urn:microsoft.com/office/officeart/2011/layout/TabList"/>
    <dgm:cxn modelId="{40766A42-4886-FA4F-96AD-F485D266813A}" type="presParOf" srcId="{0FC5DAB4-7656-492F-B7B8-D43AE83113D7}" destId="{6C285994-CE90-4379-B101-11ED423A025A}" srcOrd="2" destOrd="0" presId="urn:microsoft.com/office/officeart/2011/layout/TabList"/>
    <dgm:cxn modelId="{1E338BA7-8A86-0B44-B372-FE741DC0A442}" type="presParOf" srcId="{0FC5DAB4-7656-492F-B7B8-D43AE83113D7}" destId="{05D8E8CD-7B50-4C12-81ED-F4EE92EC9D83}" srcOrd="3" destOrd="0" presId="urn:microsoft.com/office/officeart/2011/layout/TabList"/>
    <dgm:cxn modelId="{82F292B1-F702-8D41-82E5-ADE5284F9341}" type="presParOf" srcId="{05D8E8CD-7B50-4C12-81ED-F4EE92EC9D83}" destId="{56CCF956-71D5-4C70-B531-3B85F84426C6}" srcOrd="0" destOrd="0" presId="urn:microsoft.com/office/officeart/2011/layout/TabList"/>
    <dgm:cxn modelId="{B730792A-0721-A14B-99F9-D22F5BD9310D}" type="presParOf" srcId="{05D8E8CD-7B50-4C12-81ED-F4EE92EC9D83}" destId="{9A62758D-EACB-4E6A-B869-0F60FF26E49C}" srcOrd="1" destOrd="0" presId="urn:microsoft.com/office/officeart/2011/layout/TabList"/>
    <dgm:cxn modelId="{3F4E7934-3E95-E74D-839A-57FE6A2606D5}" type="presParOf" srcId="{05D8E8CD-7B50-4C12-81ED-F4EE92EC9D83}" destId="{D7BA9D9C-EF73-4758-8AF3-76EA389214D6}" srcOrd="2" destOrd="0" presId="urn:microsoft.com/office/officeart/2011/layout/TabList"/>
    <dgm:cxn modelId="{EB5E562C-B835-4A47-8812-69198ABAD915}" type="presParOf" srcId="{0FC5DAB4-7656-492F-B7B8-D43AE83113D7}" destId="{24573E5F-A5D9-4B5D-A503-4259EC0360CD}" srcOrd="4"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55E59C-AFFE-46A0-8F85-01726C967EBD}" type="doc">
      <dgm:prSet loTypeId="urn:microsoft.com/office/officeart/2005/8/layout/process5" loCatId="process" qsTypeId="urn:microsoft.com/office/officeart/2005/8/quickstyle/simple2" qsCatId="simple" csTypeId="urn:microsoft.com/office/officeart/2005/8/colors/accent1_2" csCatId="accent1" phldr="1"/>
      <dgm:spPr/>
      <dgm:t>
        <a:bodyPr/>
        <a:lstStyle/>
        <a:p>
          <a:endParaRPr lang="en-US"/>
        </a:p>
      </dgm:t>
    </dgm:pt>
    <dgm:pt modelId="{F90FC594-0575-424D-BB37-E8B9C6280BE3}">
      <dgm:prSet phldrT="[Text]" custT="1"/>
      <dgm:spPr/>
      <dgm:t>
        <a:bodyPr/>
        <a:lstStyle/>
        <a:p>
          <a:r>
            <a:rPr lang="en-US" sz="1800"/>
            <a:t>Lead evaluator uses training materials and test materials packet to introduce evaluation and intervention to evaluators</a:t>
          </a:r>
        </a:p>
      </dgm:t>
    </dgm:pt>
    <dgm:pt modelId="{5975661C-20C4-46F1-8495-A48DE345A62B}" type="parTrans" cxnId="{4D3857CA-EC09-4E42-BC7B-F1DBD5F17939}">
      <dgm:prSet/>
      <dgm:spPr/>
      <dgm:t>
        <a:bodyPr/>
        <a:lstStyle/>
        <a:p>
          <a:endParaRPr lang="en-US"/>
        </a:p>
      </dgm:t>
    </dgm:pt>
    <dgm:pt modelId="{584C627E-0728-4588-AE3D-FA7FEFCB93F6}" type="sibTrans" cxnId="{4D3857CA-EC09-4E42-BC7B-F1DBD5F17939}">
      <dgm:prSet/>
      <dgm:spPr/>
      <dgm:t>
        <a:bodyPr/>
        <a:lstStyle/>
        <a:p>
          <a:endParaRPr lang="en-US"/>
        </a:p>
      </dgm:t>
    </dgm:pt>
    <dgm:pt modelId="{F0B451B5-6DE0-4787-A021-8247CED7B7BF}">
      <dgm:prSet phldrT="[Text]" custT="1"/>
      <dgm:spPr/>
      <dgm:t>
        <a:bodyPr/>
        <a:lstStyle/>
        <a:p>
          <a:r>
            <a:rPr lang="en-US" sz="1800"/>
            <a:t>Evaluators work with lead evaluator to schedule time for the evaluation </a:t>
          </a:r>
        </a:p>
      </dgm:t>
    </dgm:pt>
    <dgm:pt modelId="{F9608A66-660D-48D4-832B-24659BFC68C9}" type="parTrans" cxnId="{900B7722-3C7A-4470-8FB2-0E616DDE66E2}">
      <dgm:prSet/>
      <dgm:spPr/>
      <dgm:t>
        <a:bodyPr/>
        <a:lstStyle/>
        <a:p>
          <a:endParaRPr lang="en-US"/>
        </a:p>
      </dgm:t>
    </dgm:pt>
    <dgm:pt modelId="{F04D1273-F903-4DEC-BF46-AD7F2A1BD5FB}" type="sibTrans" cxnId="{900B7722-3C7A-4470-8FB2-0E616DDE66E2}">
      <dgm:prSet/>
      <dgm:spPr/>
      <dgm:t>
        <a:bodyPr/>
        <a:lstStyle/>
        <a:p>
          <a:endParaRPr lang="en-US"/>
        </a:p>
      </dgm:t>
    </dgm:pt>
    <dgm:pt modelId="{F32B392E-C06B-4C00-A8AA-458B1AA10B35}">
      <dgm:prSet phldrT="[Text]" custT="1"/>
      <dgm:spPr/>
      <dgm:t>
        <a:bodyPr/>
        <a:lstStyle/>
        <a:p>
          <a:r>
            <a:rPr lang="en-US" sz="1800"/>
            <a:t>Evaluators will individually step through the CDS intervention and record all usability problems</a:t>
          </a:r>
        </a:p>
      </dgm:t>
    </dgm:pt>
    <dgm:pt modelId="{AFC0AFD1-EC78-4EBF-B27D-AFBE8D93457D}" type="parTrans" cxnId="{1DD98042-9A11-45E6-96C0-2B0165935412}">
      <dgm:prSet/>
      <dgm:spPr/>
      <dgm:t>
        <a:bodyPr/>
        <a:lstStyle/>
        <a:p>
          <a:endParaRPr lang="en-US"/>
        </a:p>
      </dgm:t>
    </dgm:pt>
    <dgm:pt modelId="{E72A685D-C58F-457F-85A5-95CEE586F54B}" type="sibTrans" cxnId="{1DD98042-9A11-45E6-96C0-2B0165935412}">
      <dgm:prSet/>
      <dgm:spPr/>
      <dgm:t>
        <a:bodyPr/>
        <a:lstStyle/>
        <a:p>
          <a:endParaRPr lang="en-US"/>
        </a:p>
      </dgm:t>
    </dgm:pt>
    <dgm:pt modelId="{84177B3F-0343-4AFF-8B01-B6A423ABA726}">
      <dgm:prSet phldrT="[Text]" custT="1"/>
      <dgm:spPr/>
      <dgm:t>
        <a:bodyPr/>
        <a:lstStyle/>
        <a:p>
          <a:r>
            <a:rPr lang="en-US" sz="1800"/>
            <a:t>Previously developed heuristic categories can be used as a guide for the evaluators to identify all usability problems</a:t>
          </a:r>
        </a:p>
      </dgm:t>
    </dgm:pt>
    <dgm:pt modelId="{1C6E6017-28ED-4A9A-A3F9-E9BA796FB483}" type="parTrans" cxnId="{C261BD4A-386D-492B-8A7E-0E7677295C3D}">
      <dgm:prSet/>
      <dgm:spPr/>
      <dgm:t>
        <a:bodyPr/>
        <a:lstStyle/>
        <a:p>
          <a:endParaRPr lang="en-US"/>
        </a:p>
      </dgm:t>
    </dgm:pt>
    <dgm:pt modelId="{B9EEE961-80E4-4A79-B5C0-969933ABEC57}" type="sibTrans" cxnId="{C261BD4A-386D-492B-8A7E-0E7677295C3D}">
      <dgm:prSet/>
      <dgm:spPr/>
      <dgm:t>
        <a:bodyPr/>
        <a:lstStyle/>
        <a:p>
          <a:endParaRPr lang="en-US"/>
        </a:p>
      </dgm:t>
    </dgm:pt>
    <dgm:pt modelId="{E266DAF0-839A-412A-B0EA-57F4E14D70BB}">
      <dgm:prSet phldrT="[Text]" custT="1"/>
      <dgm:spPr/>
      <dgm:t>
        <a:bodyPr/>
        <a:lstStyle/>
        <a:p>
          <a:r>
            <a:rPr lang="en-US" sz="1800"/>
            <a:t>Evaluators will deliver their findings in the format decided by the lead evaluator </a:t>
          </a:r>
        </a:p>
      </dgm:t>
    </dgm:pt>
    <dgm:pt modelId="{D0E80983-C0A9-4147-90D1-A083277DF55A}" type="parTrans" cxnId="{4BF4F2C7-E62E-4596-8A8B-E2351A06F7FE}">
      <dgm:prSet/>
      <dgm:spPr/>
      <dgm:t>
        <a:bodyPr/>
        <a:lstStyle/>
        <a:p>
          <a:endParaRPr lang="en-US"/>
        </a:p>
      </dgm:t>
    </dgm:pt>
    <dgm:pt modelId="{C3553507-720C-4DDE-8B61-1AEA8EA7A1D9}" type="sibTrans" cxnId="{4BF4F2C7-E62E-4596-8A8B-E2351A06F7FE}">
      <dgm:prSet/>
      <dgm:spPr/>
      <dgm:t>
        <a:bodyPr/>
        <a:lstStyle/>
        <a:p>
          <a:endParaRPr lang="en-US"/>
        </a:p>
      </dgm:t>
    </dgm:pt>
    <dgm:pt modelId="{5962EFEE-8DD1-49C5-BFE5-7F3F37C7C907}">
      <dgm:prSet custT="1"/>
      <dgm:spPr/>
      <dgm:t>
        <a:bodyPr/>
        <a:lstStyle/>
        <a:p>
          <a:r>
            <a:rPr lang="en-US" sz="1800"/>
            <a:t>Lead evaluator collects all information from evaluators</a:t>
          </a:r>
          <a:endParaRPr lang="en-US" sz="2500"/>
        </a:p>
      </dgm:t>
    </dgm:pt>
    <dgm:pt modelId="{F4FC44CA-8037-4DBD-B063-006E99C86B80}" type="parTrans" cxnId="{F83437ED-FF57-497D-86ED-53BFA10E9561}">
      <dgm:prSet/>
      <dgm:spPr/>
      <dgm:t>
        <a:bodyPr/>
        <a:lstStyle/>
        <a:p>
          <a:endParaRPr lang="en-US"/>
        </a:p>
      </dgm:t>
    </dgm:pt>
    <dgm:pt modelId="{094E1C25-4AD1-4C77-9122-8EC5F9806270}" type="sibTrans" cxnId="{F83437ED-FF57-497D-86ED-53BFA10E9561}">
      <dgm:prSet/>
      <dgm:spPr/>
      <dgm:t>
        <a:bodyPr/>
        <a:lstStyle/>
        <a:p>
          <a:endParaRPr lang="en-US"/>
        </a:p>
      </dgm:t>
    </dgm:pt>
    <dgm:pt modelId="{6307890C-E945-4794-A590-1993EAE3DFBC}" type="pres">
      <dgm:prSet presAssocID="{2255E59C-AFFE-46A0-8F85-01726C967EBD}" presName="diagram" presStyleCnt="0">
        <dgm:presLayoutVars>
          <dgm:dir/>
          <dgm:resizeHandles val="exact"/>
        </dgm:presLayoutVars>
      </dgm:prSet>
      <dgm:spPr/>
    </dgm:pt>
    <dgm:pt modelId="{22DD024A-A023-46C2-9D34-0248554ED651}" type="pres">
      <dgm:prSet presAssocID="{F90FC594-0575-424D-BB37-E8B9C6280BE3}" presName="node" presStyleLbl="node1" presStyleIdx="0" presStyleCnt="6" custScaleY="152627">
        <dgm:presLayoutVars>
          <dgm:bulletEnabled val="1"/>
        </dgm:presLayoutVars>
      </dgm:prSet>
      <dgm:spPr/>
    </dgm:pt>
    <dgm:pt modelId="{2AF43953-AAD4-43F8-8FB4-241A9BC5A5F7}" type="pres">
      <dgm:prSet presAssocID="{584C627E-0728-4588-AE3D-FA7FEFCB93F6}" presName="sibTrans" presStyleLbl="sibTrans2D1" presStyleIdx="0" presStyleCnt="5"/>
      <dgm:spPr/>
    </dgm:pt>
    <dgm:pt modelId="{DD7FDC1E-8537-49DF-9C86-0C024E9EE3CF}" type="pres">
      <dgm:prSet presAssocID="{584C627E-0728-4588-AE3D-FA7FEFCB93F6}" presName="connectorText" presStyleLbl="sibTrans2D1" presStyleIdx="0" presStyleCnt="5"/>
      <dgm:spPr/>
    </dgm:pt>
    <dgm:pt modelId="{CAFB573C-98B8-44A2-80AE-67E0AB820087}" type="pres">
      <dgm:prSet presAssocID="{F0B451B5-6DE0-4787-A021-8247CED7B7BF}" presName="node" presStyleLbl="node1" presStyleIdx="1" presStyleCnt="6" custScaleY="152627">
        <dgm:presLayoutVars>
          <dgm:bulletEnabled val="1"/>
        </dgm:presLayoutVars>
      </dgm:prSet>
      <dgm:spPr/>
    </dgm:pt>
    <dgm:pt modelId="{1563538D-0BF5-4674-8D83-2615CA41296D}" type="pres">
      <dgm:prSet presAssocID="{F04D1273-F903-4DEC-BF46-AD7F2A1BD5FB}" presName="sibTrans" presStyleLbl="sibTrans2D1" presStyleIdx="1" presStyleCnt="5"/>
      <dgm:spPr/>
    </dgm:pt>
    <dgm:pt modelId="{0D79ADC6-2687-4BB0-A2EE-3D7CB922300A}" type="pres">
      <dgm:prSet presAssocID="{F04D1273-F903-4DEC-BF46-AD7F2A1BD5FB}" presName="connectorText" presStyleLbl="sibTrans2D1" presStyleIdx="1" presStyleCnt="5"/>
      <dgm:spPr/>
    </dgm:pt>
    <dgm:pt modelId="{80B79D86-223A-45F4-908C-605A54D7FDEF}" type="pres">
      <dgm:prSet presAssocID="{F32B392E-C06B-4C00-A8AA-458B1AA10B35}" presName="node" presStyleLbl="node1" presStyleIdx="2" presStyleCnt="6" custScaleY="152627">
        <dgm:presLayoutVars>
          <dgm:bulletEnabled val="1"/>
        </dgm:presLayoutVars>
      </dgm:prSet>
      <dgm:spPr/>
    </dgm:pt>
    <dgm:pt modelId="{75969730-1764-4CCB-AAD3-2530846E04E0}" type="pres">
      <dgm:prSet presAssocID="{E72A685D-C58F-457F-85A5-95CEE586F54B}" presName="sibTrans" presStyleLbl="sibTrans2D1" presStyleIdx="2" presStyleCnt="5"/>
      <dgm:spPr/>
    </dgm:pt>
    <dgm:pt modelId="{ED1378CA-7A45-47E2-A6E6-BA9FBA0241B4}" type="pres">
      <dgm:prSet presAssocID="{E72A685D-C58F-457F-85A5-95CEE586F54B}" presName="connectorText" presStyleLbl="sibTrans2D1" presStyleIdx="2" presStyleCnt="5"/>
      <dgm:spPr/>
    </dgm:pt>
    <dgm:pt modelId="{02D4100C-F1BA-45F9-B0F7-7F231EA9D7E3}" type="pres">
      <dgm:prSet presAssocID="{84177B3F-0343-4AFF-8B01-B6A423ABA726}" presName="node" presStyleLbl="node1" presStyleIdx="3" presStyleCnt="6" custScaleY="152627">
        <dgm:presLayoutVars>
          <dgm:bulletEnabled val="1"/>
        </dgm:presLayoutVars>
      </dgm:prSet>
      <dgm:spPr/>
    </dgm:pt>
    <dgm:pt modelId="{65A1A645-D4F7-460E-BD57-9FE83EB5A5F0}" type="pres">
      <dgm:prSet presAssocID="{B9EEE961-80E4-4A79-B5C0-969933ABEC57}" presName="sibTrans" presStyleLbl="sibTrans2D1" presStyleIdx="3" presStyleCnt="5"/>
      <dgm:spPr/>
    </dgm:pt>
    <dgm:pt modelId="{C9588499-F67E-4D41-8B12-C2F6B2658E91}" type="pres">
      <dgm:prSet presAssocID="{B9EEE961-80E4-4A79-B5C0-969933ABEC57}" presName="connectorText" presStyleLbl="sibTrans2D1" presStyleIdx="3" presStyleCnt="5"/>
      <dgm:spPr/>
    </dgm:pt>
    <dgm:pt modelId="{37CC1600-3BA8-49C5-AF9A-94DF26D703A4}" type="pres">
      <dgm:prSet presAssocID="{E266DAF0-839A-412A-B0EA-57F4E14D70BB}" presName="node" presStyleLbl="node1" presStyleIdx="4" presStyleCnt="6" custScaleY="152627">
        <dgm:presLayoutVars>
          <dgm:bulletEnabled val="1"/>
        </dgm:presLayoutVars>
      </dgm:prSet>
      <dgm:spPr/>
    </dgm:pt>
    <dgm:pt modelId="{C6263FC2-3514-4BFB-9F3E-6F63F1537817}" type="pres">
      <dgm:prSet presAssocID="{C3553507-720C-4DDE-8B61-1AEA8EA7A1D9}" presName="sibTrans" presStyleLbl="sibTrans2D1" presStyleIdx="4" presStyleCnt="5"/>
      <dgm:spPr/>
    </dgm:pt>
    <dgm:pt modelId="{4AB11748-1E6F-41A6-8BD2-510206B5B353}" type="pres">
      <dgm:prSet presAssocID="{C3553507-720C-4DDE-8B61-1AEA8EA7A1D9}" presName="connectorText" presStyleLbl="sibTrans2D1" presStyleIdx="4" presStyleCnt="5"/>
      <dgm:spPr/>
    </dgm:pt>
    <dgm:pt modelId="{80749A1E-8F0C-4C89-955C-08924CFE2C42}" type="pres">
      <dgm:prSet presAssocID="{5962EFEE-8DD1-49C5-BFE5-7F3F37C7C907}" presName="node" presStyleLbl="node1" presStyleIdx="5" presStyleCnt="6" custScaleY="151946">
        <dgm:presLayoutVars>
          <dgm:bulletEnabled val="1"/>
        </dgm:presLayoutVars>
      </dgm:prSet>
      <dgm:spPr/>
    </dgm:pt>
  </dgm:ptLst>
  <dgm:cxnLst>
    <dgm:cxn modelId="{2BF66C04-0FEF-4345-8F0B-1FBCDD9F5045}" type="presOf" srcId="{C3553507-720C-4DDE-8B61-1AEA8EA7A1D9}" destId="{C6263FC2-3514-4BFB-9F3E-6F63F1537817}" srcOrd="0" destOrd="0" presId="urn:microsoft.com/office/officeart/2005/8/layout/process5"/>
    <dgm:cxn modelId="{0EC20F12-EA3A-4E69-88EC-AE50C8B93615}" type="presOf" srcId="{584C627E-0728-4588-AE3D-FA7FEFCB93F6}" destId="{2AF43953-AAD4-43F8-8FB4-241A9BC5A5F7}" srcOrd="0" destOrd="0" presId="urn:microsoft.com/office/officeart/2005/8/layout/process5"/>
    <dgm:cxn modelId="{C1B71A1F-B51D-4291-BCCC-AF0BA5FA0FF1}" type="presOf" srcId="{84177B3F-0343-4AFF-8B01-B6A423ABA726}" destId="{02D4100C-F1BA-45F9-B0F7-7F231EA9D7E3}" srcOrd="0" destOrd="0" presId="urn:microsoft.com/office/officeart/2005/8/layout/process5"/>
    <dgm:cxn modelId="{900B7722-3C7A-4470-8FB2-0E616DDE66E2}" srcId="{2255E59C-AFFE-46A0-8F85-01726C967EBD}" destId="{F0B451B5-6DE0-4787-A021-8247CED7B7BF}" srcOrd="1" destOrd="0" parTransId="{F9608A66-660D-48D4-832B-24659BFC68C9}" sibTransId="{F04D1273-F903-4DEC-BF46-AD7F2A1BD5FB}"/>
    <dgm:cxn modelId="{1DD98042-9A11-45E6-96C0-2B0165935412}" srcId="{2255E59C-AFFE-46A0-8F85-01726C967EBD}" destId="{F32B392E-C06B-4C00-A8AA-458B1AA10B35}" srcOrd="2" destOrd="0" parTransId="{AFC0AFD1-EC78-4EBF-B27D-AFBE8D93457D}" sibTransId="{E72A685D-C58F-457F-85A5-95CEE586F54B}"/>
    <dgm:cxn modelId="{EAE00047-5255-4995-BBB8-B769EC60D6E7}" type="presOf" srcId="{F32B392E-C06B-4C00-A8AA-458B1AA10B35}" destId="{80B79D86-223A-45F4-908C-605A54D7FDEF}" srcOrd="0" destOrd="0" presId="urn:microsoft.com/office/officeart/2005/8/layout/process5"/>
    <dgm:cxn modelId="{C261BD4A-386D-492B-8A7E-0E7677295C3D}" srcId="{2255E59C-AFFE-46A0-8F85-01726C967EBD}" destId="{84177B3F-0343-4AFF-8B01-B6A423ABA726}" srcOrd="3" destOrd="0" parTransId="{1C6E6017-28ED-4A9A-A3F9-E9BA796FB483}" sibTransId="{B9EEE961-80E4-4A79-B5C0-969933ABEC57}"/>
    <dgm:cxn modelId="{43AD6F57-BA11-42A1-947B-F3A5A84E3005}" type="presOf" srcId="{F04D1273-F903-4DEC-BF46-AD7F2A1BD5FB}" destId="{1563538D-0BF5-4674-8D83-2615CA41296D}" srcOrd="0" destOrd="0" presId="urn:microsoft.com/office/officeart/2005/8/layout/process5"/>
    <dgm:cxn modelId="{D9D8FD58-C7D8-4C31-BA51-1B234AB6364E}" type="presOf" srcId="{E72A685D-C58F-457F-85A5-95CEE586F54B}" destId="{75969730-1764-4CCB-AAD3-2530846E04E0}" srcOrd="0" destOrd="0" presId="urn:microsoft.com/office/officeart/2005/8/layout/process5"/>
    <dgm:cxn modelId="{0FA5585B-4A4C-4971-B4EB-5FBAF76A5E01}" type="presOf" srcId="{B9EEE961-80E4-4A79-B5C0-969933ABEC57}" destId="{65A1A645-D4F7-460E-BD57-9FE83EB5A5F0}" srcOrd="0" destOrd="0" presId="urn:microsoft.com/office/officeart/2005/8/layout/process5"/>
    <dgm:cxn modelId="{77A4205D-5B0E-4495-A14D-A9D3DB9365D4}" type="presOf" srcId="{C3553507-720C-4DDE-8B61-1AEA8EA7A1D9}" destId="{4AB11748-1E6F-41A6-8BD2-510206B5B353}" srcOrd="1" destOrd="0" presId="urn:microsoft.com/office/officeart/2005/8/layout/process5"/>
    <dgm:cxn modelId="{516FE36E-44A1-4972-8338-9F07B8DECFCF}" type="presOf" srcId="{E72A685D-C58F-457F-85A5-95CEE586F54B}" destId="{ED1378CA-7A45-47E2-A6E6-BA9FBA0241B4}" srcOrd="1" destOrd="0" presId="urn:microsoft.com/office/officeart/2005/8/layout/process5"/>
    <dgm:cxn modelId="{A8634A71-7406-417D-83F5-3503BE4A2BFE}" type="presOf" srcId="{E266DAF0-839A-412A-B0EA-57F4E14D70BB}" destId="{37CC1600-3BA8-49C5-AF9A-94DF26D703A4}" srcOrd="0" destOrd="0" presId="urn:microsoft.com/office/officeart/2005/8/layout/process5"/>
    <dgm:cxn modelId="{D5476078-4E96-4C2D-BEC3-8268A8A67F4E}" type="presOf" srcId="{F04D1273-F903-4DEC-BF46-AD7F2A1BD5FB}" destId="{0D79ADC6-2687-4BB0-A2EE-3D7CB922300A}" srcOrd="1" destOrd="0" presId="urn:microsoft.com/office/officeart/2005/8/layout/process5"/>
    <dgm:cxn modelId="{EE5D6D8A-7147-4AAF-88A9-A037A74057C3}" type="presOf" srcId="{5962EFEE-8DD1-49C5-BFE5-7F3F37C7C907}" destId="{80749A1E-8F0C-4C89-955C-08924CFE2C42}" srcOrd="0" destOrd="0" presId="urn:microsoft.com/office/officeart/2005/8/layout/process5"/>
    <dgm:cxn modelId="{8C175AB2-6E11-4940-B04F-A19063678BBB}" type="presOf" srcId="{F90FC594-0575-424D-BB37-E8B9C6280BE3}" destId="{22DD024A-A023-46C2-9D34-0248554ED651}" srcOrd="0" destOrd="0" presId="urn:microsoft.com/office/officeart/2005/8/layout/process5"/>
    <dgm:cxn modelId="{23D986B3-C412-47AC-BD38-33F55A4D7537}" type="presOf" srcId="{B9EEE961-80E4-4A79-B5C0-969933ABEC57}" destId="{C9588499-F67E-4D41-8B12-C2F6B2658E91}" srcOrd="1" destOrd="0" presId="urn:microsoft.com/office/officeart/2005/8/layout/process5"/>
    <dgm:cxn modelId="{0701FDB3-05A2-49F0-8F8D-F4353ABEB8FB}" type="presOf" srcId="{2255E59C-AFFE-46A0-8F85-01726C967EBD}" destId="{6307890C-E945-4794-A590-1993EAE3DFBC}" srcOrd="0" destOrd="0" presId="urn:microsoft.com/office/officeart/2005/8/layout/process5"/>
    <dgm:cxn modelId="{00C997B9-BCAB-4A17-8B25-EBB4734FB0CC}" type="presOf" srcId="{F0B451B5-6DE0-4787-A021-8247CED7B7BF}" destId="{CAFB573C-98B8-44A2-80AE-67E0AB820087}" srcOrd="0" destOrd="0" presId="urn:microsoft.com/office/officeart/2005/8/layout/process5"/>
    <dgm:cxn modelId="{4BF4F2C7-E62E-4596-8A8B-E2351A06F7FE}" srcId="{2255E59C-AFFE-46A0-8F85-01726C967EBD}" destId="{E266DAF0-839A-412A-B0EA-57F4E14D70BB}" srcOrd="4" destOrd="0" parTransId="{D0E80983-C0A9-4147-90D1-A083277DF55A}" sibTransId="{C3553507-720C-4DDE-8B61-1AEA8EA7A1D9}"/>
    <dgm:cxn modelId="{4D3857CA-EC09-4E42-BC7B-F1DBD5F17939}" srcId="{2255E59C-AFFE-46A0-8F85-01726C967EBD}" destId="{F90FC594-0575-424D-BB37-E8B9C6280BE3}" srcOrd="0" destOrd="0" parTransId="{5975661C-20C4-46F1-8495-A48DE345A62B}" sibTransId="{584C627E-0728-4588-AE3D-FA7FEFCB93F6}"/>
    <dgm:cxn modelId="{DC781EEB-2FBE-45CA-BF44-9A2E89DFB212}" type="presOf" srcId="{584C627E-0728-4588-AE3D-FA7FEFCB93F6}" destId="{DD7FDC1E-8537-49DF-9C86-0C024E9EE3CF}" srcOrd="1" destOrd="0" presId="urn:microsoft.com/office/officeart/2005/8/layout/process5"/>
    <dgm:cxn modelId="{F83437ED-FF57-497D-86ED-53BFA10E9561}" srcId="{2255E59C-AFFE-46A0-8F85-01726C967EBD}" destId="{5962EFEE-8DD1-49C5-BFE5-7F3F37C7C907}" srcOrd="5" destOrd="0" parTransId="{F4FC44CA-8037-4DBD-B063-006E99C86B80}" sibTransId="{094E1C25-4AD1-4C77-9122-8EC5F9806270}"/>
    <dgm:cxn modelId="{CE833998-BFBF-45EF-9E89-EA4CCD88C03E}" type="presParOf" srcId="{6307890C-E945-4794-A590-1993EAE3DFBC}" destId="{22DD024A-A023-46C2-9D34-0248554ED651}" srcOrd="0" destOrd="0" presId="urn:microsoft.com/office/officeart/2005/8/layout/process5"/>
    <dgm:cxn modelId="{1E5468BA-30AD-431B-B920-91EA04C4D90C}" type="presParOf" srcId="{6307890C-E945-4794-A590-1993EAE3DFBC}" destId="{2AF43953-AAD4-43F8-8FB4-241A9BC5A5F7}" srcOrd="1" destOrd="0" presId="urn:microsoft.com/office/officeart/2005/8/layout/process5"/>
    <dgm:cxn modelId="{1081436F-8876-407C-ACF3-F90C69DD8463}" type="presParOf" srcId="{2AF43953-AAD4-43F8-8FB4-241A9BC5A5F7}" destId="{DD7FDC1E-8537-49DF-9C86-0C024E9EE3CF}" srcOrd="0" destOrd="0" presId="urn:microsoft.com/office/officeart/2005/8/layout/process5"/>
    <dgm:cxn modelId="{6E896FB8-9B66-472F-A1AE-B8F3DDEA9C0B}" type="presParOf" srcId="{6307890C-E945-4794-A590-1993EAE3DFBC}" destId="{CAFB573C-98B8-44A2-80AE-67E0AB820087}" srcOrd="2" destOrd="0" presId="urn:microsoft.com/office/officeart/2005/8/layout/process5"/>
    <dgm:cxn modelId="{0696E77F-D45B-4306-A08B-D485AB1DC707}" type="presParOf" srcId="{6307890C-E945-4794-A590-1993EAE3DFBC}" destId="{1563538D-0BF5-4674-8D83-2615CA41296D}" srcOrd="3" destOrd="0" presId="urn:microsoft.com/office/officeart/2005/8/layout/process5"/>
    <dgm:cxn modelId="{D25B8CD2-FA42-4FB0-AC49-B307CA6F7127}" type="presParOf" srcId="{1563538D-0BF5-4674-8D83-2615CA41296D}" destId="{0D79ADC6-2687-4BB0-A2EE-3D7CB922300A}" srcOrd="0" destOrd="0" presId="urn:microsoft.com/office/officeart/2005/8/layout/process5"/>
    <dgm:cxn modelId="{83EC6590-422E-4C17-96C9-0DCA0B2F55F7}" type="presParOf" srcId="{6307890C-E945-4794-A590-1993EAE3DFBC}" destId="{80B79D86-223A-45F4-908C-605A54D7FDEF}" srcOrd="4" destOrd="0" presId="urn:microsoft.com/office/officeart/2005/8/layout/process5"/>
    <dgm:cxn modelId="{64438D7E-B955-439D-A572-2AE1C8DC43F3}" type="presParOf" srcId="{6307890C-E945-4794-A590-1993EAE3DFBC}" destId="{75969730-1764-4CCB-AAD3-2530846E04E0}" srcOrd="5" destOrd="0" presId="urn:microsoft.com/office/officeart/2005/8/layout/process5"/>
    <dgm:cxn modelId="{A77015D8-B0DD-4C36-991F-455157A4D1A6}" type="presParOf" srcId="{75969730-1764-4CCB-AAD3-2530846E04E0}" destId="{ED1378CA-7A45-47E2-A6E6-BA9FBA0241B4}" srcOrd="0" destOrd="0" presId="urn:microsoft.com/office/officeart/2005/8/layout/process5"/>
    <dgm:cxn modelId="{70335590-3028-4F9E-B8E2-C4E377156918}" type="presParOf" srcId="{6307890C-E945-4794-A590-1993EAE3DFBC}" destId="{02D4100C-F1BA-45F9-B0F7-7F231EA9D7E3}" srcOrd="6" destOrd="0" presId="urn:microsoft.com/office/officeart/2005/8/layout/process5"/>
    <dgm:cxn modelId="{9758A1CC-A89B-4C7D-9142-0E8EB1AEEABD}" type="presParOf" srcId="{6307890C-E945-4794-A590-1993EAE3DFBC}" destId="{65A1A645-D4F7-460E-BD57-9FE83EB5A5F0}" srcOrd="7" destOrd="0" presId="urn:microsoft.com/office/officeart/2005/8/layout/process5"/>
    <dgm:cxn modelId="{B27C6BBD-B131-4776-9AF7-22817B314B34}" type="presParOf" srcId="{65A1A645-D4F7-460E-BD57-9FE83EB5A5F0}" destId="{C9588499-F67E-4D41-8B12-C2F6B2658E91}" srcOrd="0" destOrd="0" presId="urn:microsoft.com/office/officeart/2005/8/layout/process5"/>
    <dgm:cxn modelId="{1D18CCAC-9FEB-401C-BAEC-9C991BE77677}" type="presParOf" srcId="{6307890C-E945-4794-A590-1993EAE3DFBC}" destId="{37CC1600-3BA8-49C5-AF9A-94DF26D703A4}" srcOrd="8" destOrd="0" presId="urn:microsoft.com/office/officeart/2005/8/layout/process5"/>
    <dgm:cxn modelId="{F3F08FFD-39F9-474A-9BD8-3448BCFBDEBE}" type="presParOf" srcId="{6307890C-E945-4794-A590-1993EAE3DFBC}" destId="{C6263FC2-3514-4BFB-9F3E-6F63F1537817}" srcOrd="9" destOrd="0" presId="urn:microsoft.com/office/officeart/2005/8/layout/process5"/>
    <dgm:cxn modelId="{48264067-F8D8-4517-9E6C-25B8F632E81B}" type="presParOf" srcId="{C6263FC2-3514-4BFB-9F3E-6F63F1537817}" destId="{4AB11748-1E6F-41A6-8BD2-510206B5B353}" srcOrd="0" destOrd="0" presId="urn:microsoft.com/office/officeart/2005/8/layout/process5"/>
    <dgm:cxn modelId="{0D77A64A-038B-4F01-B528-98E454216108}" type="presParOf" srcId="{6307890C-E945-4794-A590-1993EAE3DFBC}" destId="{80749A1E-8F0C-4C89-955C-08924CFE2C42}" srcOrd="1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D0A2F57-8E01-4A60-8CED-37B8D76F74EB}"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E5379FB0-F66A-4876-96D2-53580B7338C1}">
      <dgm:prSet phldrT="[Text]"/>
      <dgm:spPr/>
      <dgm:t>
        <a:bodyPr/>
        <a:lstStyle/>
        <a:p>
          <a:r>
            <a:rPr lang="en-US"/>
            <a:t>Consolidate usability problems into a master list (lead evaluator)</a:t>
          </a:r>
        </a:p>
      </dgm:t>
    </dgm:pt>
    <dgm:pt modelId="{CDC0464B-80D1-4161-9CA2-A19802FF1D85}" type="parTrans" cxnId="{A0B3905A-B714-44DE-9ADC-2657CAC39248}">
      <dgm:prSet/>
      <dgm:spPr/>
      <dgm:t>
        <a:bodyPr/>
        <a:lstStyle/>
        <a:p>
          <a:endParaRPr lang="en-US"/>
        </a:p>
      </dgm:t>
    </dgm:pt>
    <dgm:pt modelId="{4D9D0C22-B5A0-48C8-9734-F2419941EA99}" type="sibTrans" cxnId="{A0B3905A-B714-44DE-9ADC-2657CAC39248}">
      <dgm:prSet/>
      <dgm:spPr/>
      <dgm:t>
        <a:bodyPr/>
        <a:lstStyle/>
        <a:p>
          <a:endParaRPr lang="en-US"/>
        </a:p>
      </dgm:t>
    </dgm:pt>
    <dgm:pt modelId="{A8CD11FA-C1E2-4AD7-BFF7-A783A33DEAB0}">
      <dgm:prSet phldrT="[Text]"/>
      <dgm:spPr/>
      <dgm:t>
        <a:bodyPr/>
        <a:lstStyle/>
        <a:p>
          <a:r>
            <a:rPr lang="en-US"/>
            <a:t>Assign problems to heuristic categories (individually)</a:t>
          </a:r>
        </a:p>
      </dgm:t>
    </dgm:pt>
    <dgm:pt modelId="{493D614C-6468-40A3-BB3F-B7D6E8D43778}" type="parTrans" cxnId="{9A472B1A-AD3F-46AC-A0C6-C4F13D1208DB}">
      <dgm:prSet/>
      <dgm:spPr/>
      <dgm:t>
        <a:bodyPr/>
        <a:lstStyle/>
        <a:p>
          <a:endParaRPr lang="en-US"/>
        </a:p>
      </dgm:t>
    </dgm:pt>
    <dgm:pt modelId="{756E72BA-0322-4011-9B9D-1D8F098E5EC9}" type="sibTrans" cxnId="{9A472B1A-AD3F-46AC-A0C6-C4F13D1208DB}">
      <dgm:prSet/>
      <dgm:spPr/>
      <dgm:t>
        <a:bodyPr/>
        <a:lstStyle/>
        <a:p>
          <a:endParaRPr lang="en-US"/>
        </a:p>
      </dgm:t>
    </dgm:pt>
    <dgm:pt modelId="{8818FD7E-B0FC-48D8-A55F-1F34DFDDD261}">
      <dgm:prSet phldrT="[Text]"/>
      <dgm:spPr/>
      <dgm:t>
        <a:bodyPr/>
        <a:lstStyle/>
        <a:p>
          <a:r>
            <a:rPr lang="en-US"/>
            <a:t>Assign severity ratings (individually)</a:t>
          </a:r>
        </a:p>
      </dgm:t>
    </dgm:pt>
    <dgm:pt modelId="{30A16E84-EFAC-49D0-B390-A2FF0D187EE2}" type="parTrans" cxnId="{BA1242A7-79FC-49D5-BFCE-EDC3AC6C2B50}">
      <dgm:prSet/>
      <dgm:spPr/>
      <dgm:t>
        <a:bodyPr/>
        <a:lstStyle/>
        <a:p>
          <a:endParaRPr lang="en-US"/>
        </a:p>
      </dgm:t>
    </dgm:pt>
    <dgm:pt modelId="{1F28AFA0-B468-4942-AEA1-C3F07AFE8109}" type="sibTrans" cxnId="{BA1242A7-79FC-49D5-BFCE-EDC3AC6C2B50}">
      <dgm:prSet/>
      <dgm:spPr/>
      <dgm:t>
        <a:bodyPr/>
        <a:lstStyle/>
        <a:p>
          <a:endParaRPr lang="en-US"/>
        </a:p>
      </dgm:t>
    </dgm:pt>
    <dgm:pt modelId="{50D16392-7FA8-41E1-8810-954E88B28A9D}">
      <dgm:prSet/>
      <dgm:spPr/>
      <dgm:t>
        <a:bodyPr/>
        <a:lstStyle/>
        <a:p>
          <a:r>
            <a:rPr lang="en-US"/>
            <a:t>Average severity ratings (lead evaluator)</a:t>
          </a:r>
        </a:p>
      </dgm:t>
    </dgm:pt>
    <dgm:pt modelId="{56948CAB-A9FE-4673-8015-D3B38A7D106E}" type="parTrans" cxnId="{39015EC4-3DB1-4ADF-A195-1355AAC9811F}">
      <dgm:prSet/>
      <dgm:spPr/>
      <dgm:t>
        <a:bodyPr/>
        <a:lstStyle/>
        <a:p>
          <a:endParaRPr lang="en-US"/>
        </a:p>
      </dgm:t>
    </dgm:pt>
    <dgm:pt modelId="{A9765C0A-3140-4813-AEB0-23D53495762A}" type="sibTrans" cxnId="{39015EC4-3DB1-4ADF-A195-1355AAC9811F}">
      <dgm:prSet/>
      <dgm:spPr/>
      <dgm:t>
        <a:bodyPr/>
        <a:lstStyle/>
        <a:p>
          <a:endParaRPr lang="en-US"/>
        </a:p>
      </dgm:t>
    </dgm:pt>
    <dgm:pt modelId="{7F2521FC-CD60-48EC-BEE1-14F40C446B9F}" type="pres">
      <dgm:prSet presAssocID="{1D0A2F57-8E01-4A60-8CED-37B8D76F74EB}" presName="outerComposite" presStyleCnt="0">
        <dgm:presLayoutVars>
          <dgm:chMax val="5"/>
          <dgm:dir/>
          <dgm:resizeHandles val="exact"/>
        </dgm:presLayoutVars>
      </dgm:prSet>
      <dgm:spPr/>
    </dgm:pt>
    <dgm:pt modelId="{8952EAA5-8970-41A8-8BAF-A6325FD76D79}" type="pres">
      <dgm:prSet presAssocID="{1D0A2F57-8E01-4A60-8CED-37B8D76F74EB}" presName="dummyMaxCanvas" presStyleCnt="0">
        <dgm:presLayoutVars/>
      </dgm:prSet>
      <dgm:spPr/>
    </dgm:pt>
    <dgm:pt modelId="{7FA72E63-871E-428D-AFF0-7B94905B3DD3}" type="pres">
      <dgm:prSet presAssocID="{1D0A2F57-8E01-4A60-8CED-37B8D76F74EB}" presName="FourNodes_1" presStyleLbl="node1" presStyleIdx="0" presStyleCnt="4" custLinFactY="17775" custLinFactNeighborX="9117" custLinFactNeighborY="100000">
        <dgm:presLayoutVars>
          <dgm:bulletEnabled val="1"/>
        </dgm:presLayoutVars>
      </dgm:prSet>
      <dgm:spPr/>
    </dgm:pt>
    <dgm:pt modelId="{D965A596-9189-4E54-B9F4-5F6F83769DEE}" type="pres">
      <dgm:prSet presAssocID="{1D0A2F57-8E01-4A60-8CED-37B8D76F74EB}" presName="FourNodes_2" presStyleLbl="node1" presStyleIdx="1" presStyleCnt="4" custLinFactY="-17616" custLinFactNeighborX="-7815" custLinFactNeighborY="-100000">
        <dgm:presLayoutVars>
          <dgm:bulletEnabled val="1"/>
        </dgm:presLayoutVars>
      </dgm:prSet>
      <dgm:spPr/>
    </dgm:pt>
    <dgm:pt modelId="{B8CF8A26-A77B-42EE-A3B0-958A7F13C18D}" type="pres">
      <dgm:prSet presAssocID="{1D0A2F57-8E01-4A60-8CED-37B8D76F74EB}" presName="FourNodes_3" presStyleLbl="node1" presStyleIdx="2" presStyleCnt="4">
        <dgm:presLayoutVars>
          <dgm:bulletEnabled val="1"/>
        </dgm:presLayoutVars>
      </dgm:prSet>
      <dgm:spPr/>
    </dgm:pt>
    <dgm:pt modelId="{B53B55B0-7D78-47CC-9041-F2A54E68C0F0}" type="pres">
      <dgm:prSet presAssocID="{1D0A2F57-8E01-4A60-8CED-37B8D76F74EB}" presName="FourNodes_4" presStyleLbl="node1" presStyleIdx="3" presStyleCnt="4">
        <dgm:presLayoutVars>
          <dgm:bulletEnabled val="1"/>
        </dgm:presLayoutVars>
      </dgm:prSet>
      <dgm:spPr/>
    </dgm:pt>
    <dgm:pt modelId="{0FF9D689-A0B0-429F-9433-AF8A35BEDB40}" type="pres">
      <dgm:prSet presAssocID="{1D0A2F57-8E01-4A60-8CED-37B8D76F74EB}" presName="FourConn_1-2" presStyleLbl="fgAccFollowNode1" presStyleIdx="0" presStyleCnt="3">
        <dgm:presLayoutVars>
          <dgm:bulletEnabled val="1"/>
        </dgm:presLayoutVars>
      </dgm:prSet>
      <dgm:spPr/>
    </dgm:pt>
    <dgm:pt modelId="{EA4A9C98-D518-4D73-84F2-0D89528F2390}" type="pres">
      <dgm:prSet presAssocID="{1D0A2F57-8E01-4A60-8CED-37B8D76F74EB}" presName="FourConn_2-3" presStyleLbl="fgAccFollowNode1" presStyleIdx="1" presStyleCnt="3">
        <dgm:presLayoutVars>
          <dgm:bulletEnabled val="1"/>
        </dgm:presLayoutVars>
      </dgm:prSet>
      <dgm:spPr/>
    </dgm:pt>
    <dgm:pt modelId="{9BE6785C-7D2C-4E12-9FA0-0F804A67AEB7}" type="pres">
      <dgm:prSet presAssocID="{1D0A2F57-8E01-4A60-8CED-37B8D76F74EB}" presName="FourConn_3-4" presStyleLbl="fgAccFollowNode1" presStyleIdx="2" presStyleCnt="3">
        <dgm:presLayoutVars>
          <dgm:bulletEnabled val="1"/>
        </dgm:presLayoutVars>
      </dgm:prSet>
      <dgm:spPr/>
    </dgm:pt>
    <dgm:pt modelId="{4DE191A8-329B-4E6B-BD2A-102DC3113BF2}" type="pres">
      <dgm:prSet presAssocID="{1D0A2F57-8E01-4A60-8CED-37B8D76F74EB}" presName="FourNodes_1_text" presStyleLbl="node1" presStyleIdx="3" presStyleCnt="4">
        <dgm:presLayoutVars>
          <dgm:bulletEnabled val="1"/>
        </dgm:presLayoutVars>
      </dgm:prSet>
      <dgm:spPr/>
    </dgm:pt>
    <dgm:pt modelId="{31FDB47C-E524-4637-9017-885378451AAB}" type="pres">
      <dgm:prSet presAssocID="{1D0A2F57-8E01-4A60-8CED-37B8D76F74EB}" presName="FourNodes_2_text" presStyleLbl="node1" presStyleIdx="3" presStyleCnt="4">
        <dgm:presLayoutVars>
          <dgm:bulletEnabled val="1"/>
        </dgm:presLayoutVars>
      </dgm:prSet>
      <dgm:spPr/>
    </dgm:pt>
    <dgm:pt modelId="{64D00310-38EF-45A4-AD27-C0980D221EDE}" type="pres">
      <dgm:prSet presAssocID="{1D0A2F57-8E01-4A60-8CED-37B8D76F74EB}" presName="FourNodes_3_text" presStyleLbl="node1" presStyleIdx="3" presStyleCnt="4">
        <dgm:presLayoutVars>
          <dgm:bulletEnabled val="1"/>
        </dgm:presLayoutVars>
      </dgm:prSet>
      <dgm:spPr/>
    </dgm:pt>
    <dgm:pt modelId="{B2F585E5-1917-4903-9FA1-6F98353769E3}" type="pres">
      <dgm:prSet presAssocID="{1D0A2F57-8E01-4A60-8CED-37B8D76F74EB}" presName="FourNodes_4_text" presStyleLbl="node1" presStyleIdx="3" presStyleCnt="4">
        <dgm:presLayoutVars>
          <dgm:bulletEnabled val="1"/>
        </dgm:presLayoutVars>
      </dgm:prSet>
      <dgm:spPr/>
    </dgm:pt>
  </dgm:ptLst>
  <dgm:cxnLst>
    <dgm:cxn modelId="{413D6F04-1DEC-40AB-842A-B67F9D2A9FCB}" type="presOf" srcId="{50D16392-7FA8-41E1-8810-954E88B28A9D}" destId="{B53B55B0-7D78-47CC-9041-F2A54E68C0F0}" srcOrd="0" destOrd="0" presId="urn:microsoft.com/office/officeart/2005/8/layout/vProcess5"/>
    <dgm:cxn modelId="{1084C007-7B76-4540-BF40-3E3AF32F56A7}" type="presOf" srcId="{E5379FB0-F66A-4876-96D2-53580B7338C1}" destId="{4DE191A8-329B-4E6B-BD2A-102DC3113BF2}" srcOrd="1" destOrd="0" presId="urn:microsoft.com/office/officeart/2005/8/layout/vProcess5"/>
    <dgm:cxn modelId="{9A472B1A-AD3F-46AC-A0C6-C4F13D1208DB}" srcId="{1D0A2F57-8E01-4A60-8CED-37B8D76F74EB}" destId="{A8CD11FA-C1E2-4AD7-BFF7-A783A33DEAB0}" srcOrd="1" destOrd="0" parTransId="{493D614C-6468-40A3-BB3F-B7D6E8D43778}" sibTransId="{756E72BA-0322-4011-9B9D-1D8F098E5EC9}"/>
    <dgm:cxn modelId="{BBCA5320-49AE-4239-95BF-CEDC81D0DDA5}" type="presOf" srcId="{756E72BA-0322-4011-9B9D-1D8F098E5EC9}" destId="{EA4A9C98-D518-4D73-84F2-0D89528F2390}" srcOrd="0" destOrd="0" presId="urn:microsoft.com/office/officeart/2005/8/layout/vProcess5"/>
    <dgm:cxn modelId="{5BF81C53-99B7-4C7E-B8D5-DFACE20238E3}" type="presOf" srcId="{1F28AFA0-B468-4942-AEA1-C3F07AFE8109}" destId="{9BE6785C-7D2C-4E12-9FA0-0F804A67AEB7}" srcOrd="0" destOrd="0" presId="urn:microsoft.com/office/officeart/2005/8/layout/vProcess5"/>
    <dgm:cxn modelId="{A0B3905A-B714-44DE-9ADC-2657CAC39248}" srcId="{1D0A2F57-8E01-4A60-8CED-37B8D76F74EB}" destId="{E5379FB0-F66A-4876-96D2-53580B7338C1}" srcOrd="0" destOrd="0" parTransId="{CDC0464B-80D1-4161-9CA2-A19802FF1D85}" sibTransId="{4D9D0C22-B5A0-48C8-9734-F2419941EA99}"/>
    <dgm:cxn modelId="{B3745C5D-4B61-4752-9D0D-B24B2DE561B1}" type="presOf" srcId="{8818FD7E-B0FC-48D8-A55F-1F34DFDDD261}" destId="{64D00310-38EF-45A4-AD27-C0980D221EDE}" srcOrd="1" destOrd="0" presId="urn:microsoft.com/office/officeart/2005/8/layout/vProcess5"/>
    <dgm:cxn modelId="{03B90565-634A-466B-A8FC-2F8D6598A77F}" type="presOf" srcId="{8818FD7E-B0FC-48D8-A55F-1F34DFDDD261}" destId="{B8CF8A26-A77B-42EE-A3B0-958A7F13C18D}" srcOrd="0" destOrd="0" presId="urn:microsoft.com/office/officeart/2005/8/layout/vProcess5"/>
    <dgm:cxn modelId="{DFF0E36A-B9D0-4FED-B6DA-E58C5DC2A184}" type="presOf" srcId="{50D16392-7FA8-41E1-8810-954E88B28A9D}" destId="{B2F585E5-1917-4903-9FA1-6F98353769E3}" srcOrd="1" destOrd="0" presId="urn:microsoft.com/office/officeart/2005/8/layout/vProcess5"/>
    <dgm:cxn modelId="{3130B680-C186-40F5-B58F-07DF11FF5F12}" type="presOf" srcId="{1D0A2F57-8E01-4A60-8CED-37B8D76F74EB}" destId="{7F2521FC-CD60-48EC-BEE1-14F40C446B9F}" srcOrd="0" destOrd="0" presId="urn:microsoft.com/office/officeart/2005/8/layout/vProcess5"/>
    <dgm:cxn modelId="{BA1242A7-79FC-49D5-BFCE-EDC3AC6C2B50}" srcId="{1D0A2F57-8E01-4A60-8CED-37B8D76F74EB}" destId="{8818FD7E-B0FC-48D8-A55F-1F34DFDDD261}" srcOrd="2" destOrd="0" parTransId="{30A16E84-EFAC-49D0-B390-A2FF0D187EE2}" sibTransId="{1F28AFA0-B468-4942-AEA1-C3F07AFE8109}"/>
    <dgm:cxn modelId="{39015EC4-3DB1-4ADF-A195-1355AAC9811F}" srcId="{1D0A2F57-8E01-4A60-8CED-37B8D76F74EB}" destId="{50D16392-7FA8-41E1-8810-954E88B28A9D}" srcOrd="3" destOrd="0" parTransId="{56948CAB-A9FE-4673-8015-D3B38A7D106E}" sibTransId="{A9765C0A-3140-4813-AEB0-23D53495762A}"/>
    <dgm:cxn modelId="{070363DB-51A4-446F-98C2-CC2526D29DEA}" type="presOf" srcId="{A8CD11FA-C1E2-4AD7-BFF7-A783A33DEAB0}" destId="{D965A596-9189-4E54-B9F4-5F6F83769DEE}" srcOrd="0" destOrd="0" presId="urn:microsoft.com/office/officeart/2005/8/layout/vProcess5"/>
    <dgm:cxn modelId="{1CB25CDE-8EEF-4DD7-BACC-31E93F7AEF31}" type="presOf" srcId="{E5379FB0-F66A-4876-96D2-53580B7338C1}" destId="{7FA72E63-871E-428D-AFF0-7B94905B3DD3}" srcOrd="0" destOrd="0" presId="urn:microsoft.com/office/officeart/2005/8/layout/vProcess5"/>
    <dgm:cxn modelId="{2EFC8DDE-ECD9-46AE-8A15-BED45972FB80}" type="presOf" srcId="{A8CD11FA-C1E2-4AD7-BFF7-A783A33DEAB0}" destId="{31FDB47C-E524-4637-9017-885378451AAB}" srcOrd="1" destOrd="0" presId="urn:microsoft.com/office/officeart/2005/8/layout/vProcess5"/>
    <dgm:cxn modelId="{CF481BE9-BBBE-4742-84F6-705C3BDB90E2}" type="presOf" srcId="{4D9D0C22-B5A0-48C8-9734-F2419941EA99}" destId="{0FF9D689-A0B0-429F-9433-AF8A35BEDB40}" srcOrd="0" destOrd="0" presId="urn:microsoft.com/office/officeart/2005/8/layout/vProcess5"/>
    <dgm:cxn modelId="{E3F645B1-2E5B-4C0E-B956-2157B2FB8EA5}" type="presParOf" srcId="{7F2521FC-CD60-48EC-BEE1-14F40C446B9F}" destId="{8952EAA5-8970-41A8-8BAF-A6325FD76D79}" srcOrd="0" destOrd="0" presId="urn:microsoft.com/office/officeart/2005/8/layout/vProcess5"/>
    <dgm:cxn modelId="{ED70BCA8-0508-43D5-AEEE-54882C71EA9F}" type="presParOf" srcId="{7F2521FC-CD60-48EC-BEE1-14F40C446B9F}" destId="{7FA72E63-871E-428D-AFF0-7B94905B3DD3}" srcOrd="1" destOrd="0" presId="urn:microsoft.com/office/officeart/2005/8/layout/vProcess5"/>
    <dgm:cxn modelId="{F86A8345-F6F3-4360-B633-0F6260C0D853}" type="presParOf" srcId="{7F2521FC-CD60-48EC-BEE1-14F40C446B9F}" destId="{D965A596-9189-4E54-B9F4-5F6F83769DEE}" srcOrd="2" destOrd="0" presId="urn:microsoft.com/office/officeart/2005/8/layout/vProcess5"/>
    <dgm:cxn modelId="{14321963-EFB7-4CF4-BE8A-0763CAE61B2F}" type="presParOf" srcId="{7F2521FC-CD60-48EC-BEE1-14F40C446B9F}" destId="{B8CF8A26-A77B-42EE-A3B0-958A7F13C18D}" srcOrd="3" destOrd="0" presId="urn:microsoft.com/office/officeart/2005/8/layout/vProcess5"/>
    <dgm:cxn modelId="{34771CA9-2786-44F8-AD38-8494E19073C1}" type="presParOf" srcId="{7F2521FC-CD60-48EC-BEE1-14F40C446B9F}" destId="{B53B55B0-7D78-47CC-9041-F2A54E68C0F0}" srcOrd="4" destOrd="0" presId="urn:microsoft.com/office/officeart/2005/8/layout/vProcess5"/>
    <dgm:cxn modelId="{A5F8BF28-A243-49B1-A903-C8D17A895CDA}" type="presParOf" srcId="{7F2521FC-CD60-48EC-BEE1-14F40C446B9F}" destId="{0FF9D689-A0B0-429F-9433-AF8A35BEDB40}" srcOrd="5" destOrd="0" presId="urn:microsoft.com/office/officeart/2005/8/layout/vProcess5"/>
    <dgm:cxn modelId="{5183775E-D603-4889-AAB7-60C0B62B3BB1}" type="presParOf" srcId="{7F2521FC-CD60-48EC-BEE1-14F40C446B9F}" destId="{EA4A9C98-D518-4D73-84F2-0D89528F2390}" srcOrd="6" destOrd="0" presId="urn:microsoft.com/office/officeart/2005/8/layout/vProcess5"/>
    <dgm:cxn modelId="{13BFEB40-287E-4790-A1FF-A688A77D101C}" type="presParOf" srcId="{7F2521FC-CD60-48EC-BEE1-14F40C446B9F}" destId="{9BE6785C-7D2C-4E12-9FA0-0F804A67AEB7}" srcOrd="7" destOrd="0" presId="urn:microsoft.com/office/officeart/2005/8/layout/vProcess5"/>
    <dgm:cxn modelId="{91EEDFEA-2CA1-4E9D-B841-C2FA4C5A03FA}" type="presParOf" srcId="{7F2521FC-CD60-48EC-BEE1-14F40C446B9F}" destId="{4DE191A8-329B-4E6B-BD2A-102DC3113BF2}" srcOrd="8" destOrd="0" presId="urn:microsoft.com/office/officeart/2005/8/layout/vProcess5"/>
    <dgm:cxn modelId="{351AB37F-08FA-4A1C-85C6-6927B013BC0A}" type="presParOf" srcId="{7F2521FC-CD60-48EC-BEE1-14F40C446B9F}" destId="{31FDB47C-E524-4637-9017-885378451AAB}" srcOrd="9" destOrd="0" presId="urn:microsoft.com/office/officeart/2005/8/layout/vProcess5"/>
    <dgm:cxn modelId="{B12D644E-B487-4AB6-8940-D2A48E22CDBA}" type="presParOf" srcId="{7F2521FC-CD60-48EC-BEE1-14F40C446B9F}" destId="{64D00310-38EF-45A4-AD27-C0980D221EDE}" srcOrd="10" destOrd="0" presId="urn:microsoft.com/office/officeart/2005/8/layout/vProcess5"/>
    <dgm:cxn modelId="{30A3D9DA-95EC-4ADD-8576-D3716A8B8E76}" type="presParOf" srcId="{7F2521FC-CD60-48EC-BEE1-14F40C446B9F}" destId="{B2F585E5-1917-4903-9FA1-6F98353769E3}"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438DF-4FA1-FA4A-A74A-02D31BA51062}">
      <dsp:nvSpPr>
        <dsp:cNvPr id="0" name=""/>
        <dsp:cNvSpPr/>
      </dsp:nvSpPr>
      <dsp:spPr>
        <a:xfrm rot="5400000">
          <a:off x="4550730" y="-1314231"/>
          <a:ext cx="2122683" cy="52819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a:t>Cost effective</a:t>
          </a:r>
          <a:endParaRPr lang="en-US" sz="2000" b="0" kern="1200"/>
        </a:p>
        <a:p>
          <a:pPr marL="228600" lvl="1" indent="-228600" algn="l" defTabSz="889000" rtl="0">
            <a:lnSpc>
              <a:spcPct val="90000"/>
            </a:lnSpc>
            <a:spcBef>
              <a:spcPct val="0"/>
            </a:spcBef>
            <a:spcAft>
              <a:spcPct val="15000"/>
            </a:spcAft>
            <a:buChar char="•"/>
          </a:pPr>
          <a:r>
            <a:rPr lang="en-US" sz="2000" b="0" i="0" u="none" kern="1200"/>
            <a:t>Can be completed virtually</a:t>
          </a:r>
        </a:p>
        <a:p>
          <a:pPr marL="228600" lvl="1" indent="-228600" algn="l" defTabSz="889000">
            <a:lnSpc>
              <a:spcPct val="90000"/>
            </a:lnSpc>
            <a:spcBef>
              <a:spcPct val="0"/>
            </a:spcBef>
            <a:spcAft>
              <a:spcPct val="15000"/>
            </a:spcAft>
            <a:buChar char="•"/>
          </a:pPr>
          <a:r>
            <a:rPr lang="en-US" sz="2000" b="0" i="0" u="none" kern="1200"/>
            <a:t>Time effective</a:t>
          </a:r>
          <a:endParaRPr lang="en-US" sz="2000" kern="1200"/>
        </a:p>
        <a:p>
          <a:pPr marL="228600" lvl="1" indent="-228600" algn="l" defTabSz="889000">
            <a:lnSpc>
              <a:spcPct val="90000"/>
            </a:lnSpc>
            <a:spcBef>
              <a:spcPct val="0"/>
            </a:spcBef>
            <a:spcAft>
              <a:spcPct val="15000"/>
            </a:spcAft>
            <a:buChar char="•"/>
          </a:pPr>
          <a:r>
            <a:rPr lang="en-US" sz="2000" b="0" i="0" u="none" kern="1200"/>
            <a:t>Identifies many existing usability problems</a:t>
          </a:r>
          <a:endParaRPr lang="en-US" sz="2000" kern="1200"/>
        </a:p>
      </dsp:txBody>
      <dsp:txXfrm rot="-5400000">
        <a:off x="2971097" y="369023"/>
        <a:ext cx="5178329" cy="1915441"/>
      </dsp:txXfrm>
    </dsp:sp>
    <dsp:sp modelId="{85570BCB-E54A-D24E-81FD-28A7E6930E11}">
      <dsp:nvSpPr>
        <dsp:cNvPr id="0" name=""/>
        <dsp:cNvSpPr/>
      </dsp:nvSpPr>
      <dsp:spPr>
        <a:xfrm>
          <a:off x="0" y="66"/>
          <a:ext cx="2971096" cy="2653353"/>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Benefits</a:t>
          </a:r>
        </a:p>
      </dsp:txBody>
      <dsp:txXfrm>
        <a:off x="129526" y="129592"/>
        <a:ext cx="2712044" cy="2394301"/>
      </dsp:txXfrm>
    </dsp:sp>
    <dsp:sp modelId="{16CC712E-BCFC-764E-8BBA-8E584B773FAD}">
      <dsp:nvSpPr>
        <dsp:cNvPr id="0" name=""/>
        <dsp:cNvSpPr/>
      </dsp:nvSpPr>
      <dsp:spPr>
        <a:xfrm rot="5400000">
          <a:off x="4418826" y="1471789"/>
          <a:ext cx="2386490" cy="52819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rtl="0">
            <a:lnSpc>
              <a:spcPct val="90000"/>
            </a:lnSpc>
            <a:spcBef>
              <a:spcPct val="0"/>
            </a:spcBef>
            <a:spcAft>
              <a:spcPct val="15000"/>
            </a:spcAft>
            <a:buChar char="•"/>
          </a:pPr>
          <a:r>
            <a:rPr lang="en-US" sz="2000" b="0" i="0" u="none" kern="1200"/>
            <a:t>Excludes end users</a:t>
          </a:r>
          <a:endParaRPr lang="en-US" sz="2000" b="0" kern="1200"/>
        </a:p>
        <a:p>
          <a:pPr marL="228600" lvl="1" indent="-228600" algn="l" defTabSz="889000">
            <a:lnSpc>
              <a:spcPct val="90000"/>
            </a:lnSpc>
            <a:spcBef>
              <a:spcPct val="0"/>
            </a:spcBef>
            <a:spcAft>
              <a:spcPct val="15000"/>
            </a:spcAft>
            <a:buChar char="•"/>
          </a:pPr>
          <a:r>
            <a:rPr lang="en-US" sz="2000" b="0" i="0" u="none" kern="1200"/>
            <a:t>Can generate a list of primarily minor usability</a:t>
          </a:r>
          <a:r>
            <a:rPr lang="en-US" sz="2000" b="0" i="0" u="none" kern="1200" baseline="0"/>
            <a:t> </a:t>
          </a:r>
          <a:r>
            <a:rPr lang="en-US" sz="2000" b="0" i="0" u="none" kern="1200"/>
            <a:t>problems</a:t>
          </a:r>
          <a:r>
            <a:rPr lang="en-US" sz="2000" b="0" i="0" u="none" kern="1200" baseline="0"/>
            <a:t> </a:t>
          </a:r>
          <a:r>
            <a:rPr lang="en-US" sz="2000" b="0" i="0" u="none" kern="1200"/>
            <a:t>(especially with single-domain experts)</a:t>
          </a:r>
          <a:endParaRPr lang="en-US" sz="2000" kern="1200"/>
        </a:p>
        <a:p>
          <a:pPr marL="228600" lvl="1" indent="-228600" algn="l" defTabSz="889000">
            <a:lnSpc>
              <a:spcPct val="90000"/>
            </a:lnSpc>
            <a:spcBef>
              <a:spcPct val="0"/>
            </a:spcBef>
            <a:spcAft>
              <a:spcPct val="15000"/>
            </a:spcAft>
            <a:buChar char="•"/>
          </a:pPr>
          <a:r>
            <a:rPr lang="en-US" sz="2000" b="0" i="0" u="none" kern="1200"/>
            <a:t>May not provide guidance on how to remedy identified issues</a:t>
          </a:r>
          <a:endParaRPr lang="en-US" sz="2000" kern="1200"/>
        </a:p>
        <a:p>
          <a:pPr marL="228600" lvl="1" indent="-228600" algn="l" defTabSz="889000" rtl="0">
            <a:lnSpc>
              <a:spcPct val="90000"/>
            </a:lnSpc>
            <a:spcBef>
              <a:spcPct val="0"/>
            </a:spcBef>
            <a:spcAft>
              <a:spcPct val="15000"/>
            </a:spcAft>
            <a:buChar char="•"/>
          </a:pPr>
          <a:r>
            <a:rPr lang="en-US" sz="2000" b="0" i="0" u="none" kern="1200" dirty="0"/>
            <a:t>Concentrates on usability problems versus helpful features</a:t>
          </a:r>
        </a:p>
      </dsp:txBody>
      <dsp:txXfrm rot="-5400000">
        <a:off x="2971097" y="3036018"/>
        <a:ext cx="5165451" cy="2153492"/>
      </dsp:txXfrm>
    </dsp:sp>
    <dsp:sp modelId="{570816F4-9130-4A4B-BB97-6FE46202DACF}">
      <dsp:nvSpPr>
        <dsp:cNvPr id="0" name=""/>
        <dsp:cNvSpPr/>
      </dsp:nvSpPr>
      <dsp:spPr>
        <a:xfrm>
          <a:off x="0" y="2786087"/>
          <a:ext cx="2971096" cy="2653353"/>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kern="1200"/>
            <a:t>Disadvantages</a:t>
          </a:r>
        </a:p>
      </dsp:txBody>
      <dsp:txXfrm>
        <a:off x="129526" y="2915613"/>
        <a:ext cx="2712044" cy="2394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C0AEE9-C717-4F00-99F3-969ECCEBA46D}">
      <dsp:nvSpPr>
        <dsp:cNvPr id="0" name=""/>
        <dsp:cNvSpPr/>
      </dsp:nvSpPr>
      <dsp:spPr>
        <a:xfrm>
          <a:off x="63250" y="3160852"/>
          <a:ext cx="82296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EB863A-23ED-4455-8C01-E6694248FE99}">
      <dsp:nvSpPr>
        <dsp:cNvPr id="0" name=""/>
        <dsp:cNvSpPr/>
      </dsp:nvSpPr>
      <dsp:spPr>
        <a:xfrm>
          <a:off x="63250" y="929038"/>
          <a:ext cx="82296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73F8EC-733E-42B0-B278-F7E3FE9C0715}">
      <dsp:nvSpPr>
        <dsp:cNvPr id="0" name=""/>
        <dsp:cNvSpPr/>
      </dsp:nvSpPr>
      <dsp:spPr>
        <a:xfrm>
          <a:off x="2809303" y="63562"/>
          <a:ext cx="6089904" cy="805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 </a:t>
          </a:r>
        </a:p>
      </dsp:txBody>
      <dsp:txXfrm>
        <a:off x="2809303" y="63562"/>
        <a:ext cx="6089904" cy="805544"/>
      </dsp:txXfrm>
    </dsp:sp>
    <dsp:sp modelId="{0983A04D-E131-4B6D-9D94-4346E0C75B25}">
      <dsp:nvSpPr>
        <dsp:cNvPr id="0" name=""/>
        <dsp:cNvSpPr/>
      </dsp:nvSpPr>
      <dsp:spPr>
        <a:xfrm>
          <a:off x="-10" y="0"/>
          <a:ext cx="4818124" cy="930154"/>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Create Tasks</a:t>
          </a:r>
        </a:p>
      </dsp:txBody>
      <dsp:txXfrm>
        <a:off x="45405" y="45415"/>
        <a:ext cx="4727294" cy="884739"/>
      </dsp:txXfrm>
    </dsp:sp>
    <dsp:sp modelId="{5D761CEF-9685-4763-9F18-ACFDB0184F60}">
      <dsp:nvSpPr>
        <dsp:cNvPr id="0" name=""/>
        <dsp:cNvSpPr/>
      </dsp:nvSpPr>
      <dsp:spPr>
        <a:xfrm>
          <a:off x="0" y="931412"/>
          <a:ext cx="8229600" cy="1261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Defined tasks within a specific context</a:t>
          </a:r>
        </a:p>
        <a:p>
          <a:pPr marL="228600" lvl="1" indent="-228600" algn="l" defTabSz="1066800">
            <a:lnSpc>
              <a:spcPct val="90000"/>
            </a:lnSpc>
            <a:spcBef>
              <a:spcPct val="0"/>
            </a:spcBef>
            <a:spcAft>
              <a:spcPct val="15000"/>
            </a:spcAft>
            <a:buChar char="•"/>
          </a:pPr>
          <a:r>
            <a:rPr lang="en-US" sz="2400" kern="1200"/>
            <a:t>Tasks must be specific and discrete</a:t>
          </a:r>
        </a:p>
      </dsp:txBody>
      <dsp:txXfrm>
        <a:off x="0" y="931412"/>
        <a:ext cx="8229600" cy="1261382"/>
      </dsp:txXfrm>
    </dsp:sp>
    <dsp:sp modelId="{1C182ECA-D5CE-4CEC-898F-1EB77FF5A68A}">
      <dsp:nvSpPr>
        <dsp:cNvPr id="0" name=""/>
        <dsp:cNvSpPr/>
      </dsp:nvSpPr>
      <dsp:spPr>
        <a:xfrm>
          <a:off x="2809303" y="2295376"/>
          <a:ext cx="6089904" cy="805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 </a:t>
          </a:r>
        </a:p>
      </dsp:txBody>
      <dsp:txXfrm>
        <a:off x="2809303" y="2295376"/>
        <a:ext cx="6089904" cy="805544"/>
      </dsp:txXfrm>
    </dsp:sp>
    <dsp:sp modelId="{8D40815E-FFD1-4F3A-A123-FF336BD5C964}">
      <dsp:nvSpPr>
        <dsp:cNvPr id="0" name=""/>
        <dsp:cNvSpPr/>
      </dsp:nvSpPr>
      <dsp:spPr>
        <a:xfrm>
          <a:off x="-10" y="2233627"/>
          <a:ext cx="4818124" cy="930154"/>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Prepare Briefing Instructions</a:t>
          </a:r>
        </a:p>
      </dsp:txBody>
      <dsp:txXfrm>
        <a:off x="45405" y="2279042"/>
        <a:ext cx="4727294" cy="884739"/>
      </dsp:txXfrm>
    </dsp:sp>
    <dsp:sp modelId="{A500C349-E3DC-406F-8F75-F164AA01B784}">
      <dsp:nvSpPr>
        <dsp:cNvPr id="0" name=""/>
        <dsp:cNvSpPr/>
      </dsp:nvSpPr>
      <dsp:spPr>
        <a:xfrm>
          <a:off x="0" y="3163226"/>
          <a:ext cx="8229600" cy="1154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Lead evaluator uses a script to guide other evaluators through the processes planned</a:t>
          </a:r>
        </a:p>
        <a:p>
          <a:pPr marL="228600" lvl="1" indent="-228600" algn="l" defTabSz="1066800">
            <a:lnSpc>
              <a:spcPct val="90000"/>
            </a:lnSpc>
            <a:spcBef>
              <a:spcPct val="0"/>
            </a:spcBef>
            <a:spcAft>
              <a:spcPct val="15000"/>
            </a:spcAft>
            <a:buChar char="•"/>
          </a:pPr>
          <a:r>
            <a:rPr lang="en-US" sz="2400" kern="1200"/>
            <a:t>Can be verbal or electronic</a:t>
          </a:r>
        </a:p>
      </dsp:txBody>
      <dsp:txXfrm>
        <a:off x="0" y="3163226"/>
        <a:ext cx="8229600" cy="11546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2D13B-9E3D-464D-9E5F-A1B959125935}">
      <dsp:nvSpPr>
        <dsp:cNvPr id="0" name=""/>
        <dsp:cNvSpPr/>
      </dsp:nvSpPr>
      <dsp:spPr>
        <a:xfrm>
          <a:off x="7291" y="450456"/>
          <a:ext cx="2179433" cy="130765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Order and modify medication(s)</a:t>
          </a:r>
        </a:p>
      </dsp:txBody>
      <dsp:txXfrm>
        <a:off x="45591" y="488756"/>
        <a:ext cx="2102833" cy="1231059"/>
      </dsp:txXfrm>
    </dsp:sp>
    <dsp:sp modelId="{707D7D5F-C29A-4E51-B75E-F08B5B4ABAD7}">
      <dsp:nvSpPr>
        <dsp:cNvPr id="0" name=""/>
        <dsp:cNvSpPr/>
      </dsp:nvSpPr>
      <dsp:spPr>
        <a:xfrm>
          <a:off x="2378514" y="834036"/>
          <a:ext cx="462039" cy="5404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378514" y="942136"/>
        <a:ext cx="323427" cy="324299"/>
      </dsp:txXfrm>
    </dsp:sp>
    <dsp:sp modelId="{38F0E878-7B24-4B13-BDFA-28E0F99CE1F3}">
      <dsp:nvSpPr>
        <dsp:cNvPr id="0" name=""/>
        <dsp:cNvSpPr/>
      </dsp:nvSpPr>
      <dsp:spPr>
        <a:xfrm>
          <a:off x="3058497" y="450456"/>
          <a:ext cx="2179433" cy="130765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Verify medication orders</a:t>
          </a:r>
        </a:p>
      </dsp:txBody>
      <dsp:txXfrm>
        <a:off x="3096797" y="488756"/>
        <a:ext cx="2102833" cy="1231059"/>
      </dsp:txXfrm>
    </dsp:sp>
    <dsp:sp modelId="{FB64B59C-6EA4-41CD-86EB-36CEBDFBD7BF}">
      <dsp:nvSpPr>
        <dsp:cNvPr id="0" name=""/>
        <dsp:cNvSpPr/>
      </dsp:nvSpPr>
      <dsp:spPr>
        <a:xfrm>
          <a:off x="5429721" y="834036"/>
          <a:ext cx="462039" cy="5404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5429721" y="942136"/>
        <a:ext cx="323427" cy="324299"/>
      </dsp:txXfrm>
    </dsp:sp>
    <dsp:sp modelId="{F43D219D-0FE4-4405-8694-711D38F8BA14}">
      <dsp:nvSpPr>
        <dsp:cNvPr id="0" name=""/>
        <dsp:cNvSpPr/>
      </dsp:nvSpPr>
      <dsp:spPr>
        <a:xfrm>
          <a:off x="6109704" y="450456"/>
          <a:ext cx="2179433" cy="130765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Prepare medication</a:t>
          </a:r>
        </a:p>
      </dsp:txBody>
      <dsp:txXfrm>
        <a:off x="6148004" y="488756"/>
        <a:ext cx="2102833" cy="1231059"/>
      </dsp:txXfrm>
    </dsp:sp>
    <dsp:sp modelId="{147209B2-6FC6-453F-8162-AF08F594691D}">
      <dsp:nvSpPr>
        <dsp:cNvPr id="0" name=""/>
        <dsp:cNvSpPr/>
      </dsp:nvSpPr>
      <dsp:spPr>
        <a:xfrm rot="5400000">
          <a:off x="6968400" y="1910676"/>
          <a:ext cx="462039" cy="5404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5400000">
        <a:off x="7037270" y="1949906"/>
        <a:ext cx="324299" cy="323427"/>
      </dsp:txXfrm>
    </dsp:sp>
    <dsp:sp modelId="{38F5C63C-29B1-4A3C-9B08-CE5C7D12C3FF}">
      <dsp:nvSpPr>
        <dsp:cNvPr id="0" name=""/>
        <dsp:cNvSpPr/>
      </dsp:nvSpPr>
      <dsp:spPr>
        <a:xfrm>
          <a:off x="6109704" y="2629889"/>
          <a:ext cx="2179433" cy="130765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Access medication information/help</a:t>
          </a:r>
        </a:p>
      </dsp:txBody>
      <dsp:txXfrm>
        <a:off x="6148004" y="2668189"/>
        <a:ext cx="2102833" cy="1231059"/>
      </dsp:txXfrm>
    </dsp:sp>
    <dsp:sp modelId="{F34CD270-80D1-4DCA-A8DA-9E3CCDB5D7E9}">
      <dsp:nvSpPr>
        <dsp:cNvPr id="0" name=""/>
        <dsp:cNvSpPr/>
      </dsp:nvSpPr>
      <dsp:spPr>
        <a:xfrm rot="10800000">
          <a:off x="5455874" y="3013469"/>
          <a:ext cx="462039" cy="5404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5594486" y="3121569"/>
        <a:ext cx="323427" cy="324299"/>
      </dsp:txXfrm>
    </dsp:sp>
    <dsp:sp modelId="{02999A42-F408-418D-82B3-1E6BE6B69F25}">
      <dsp:nvSpPr>
        <dsp:cNvPr id="0" name=""/>
        <dsp:cNvSpPr/>
      </dsp:nvSpPr>
      <dsp:spPr>
        <a:xfrm>
          <a:off x="3058497" y="2629889"/>
          <a:ext cx="2179433" cy="130765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Administer and chart medication(s)</a:t>
          </a:r>
        </a:p>
      </dsp:txBody>
      <dsp:txXfrm>
        <a:off x="3096797" y="2668189"/>
        <a:ext cx="2102833" cy="1231059"/>
      </dsp:txXfrm>
    </dsp:sp>
    <dsp:sp modelId="{31E6CC55-E288-4424-A1C6-4B0CCFAFC7BF}">
      <dsp:nvSpPr>
        <dsp:cNvPr id="0" name=""/>
        <dsp:cNvSpPr/>
      </dsp:nvSpPr>
      <dsp:spPr>
        <a:xfrm rot="10800000">
          <a:off x="2404668" y="3013469"/>
          <a:ext cx="462039" cy="540499"/>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rot="10800000">
        <a:off x="2543280" y="3121569"/>
        <a:ext cx="323427" cy="324299"/>
      </dsp:txXfrm>
    </dsp:sp>
    <dsp:sp modelId="{3D283DFA-ECDD-4AAE-8CE5-C8AC36CDA3BA}">
      <dsp:nvSpPr>
        <dsp:cNvPr id="0" name=""/>
        <dsp:cNvSpPr/>
      </dsp:nvSpPr>
      <dsp:spPr>
        <a:xfrm>
          <a:off x="7291" y="2629889"/>
          <a:ext cx="2179433" cy="130765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Generate reports and review eMAR</a:t>
          </a:r>
        </a:p>
      </dsp:txBody>
      <dsp:txXfrm>
        <a:off x="45591" y="2668189"/>
        <a:ext cx="2102833" cy="12310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A9D9C-EF73-4758-8AF3-76EA389214D6}">
      <dsp:nvSpPr>
        <dsp:cNvPr id="0" name=""/>
        <dsp:cNvSpPr/>
      </dsp:nvSpPr>
      <dsp:spPr>
        <a:xfrm>
          <a:off x="0" y="3057924"/>
          <a:ext cx="82296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682D8F-7AAB-43AE-8B30-8F7987E50902}">
      <dsp:nvSpPr>
        <dsp:cNvPr id="0" name=""/>
        <dsp:cNvSpPr/>
      </dsp:nvSpPr>
      <dsp:spPr>
        <a:xfrm>
          <a:off x="63250" y="899986"/>
          <a:ext cx="8229600" cy="0"/>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D6EDD6-EC5F-4645-8AD6-5140ABC9C4FA}">
      <dsp:nvSpPr>
        <dsp:cNvPr id="0" name=""/>
        <dsp:cNvSpPr/>
      </dsp:nvSpPr>
      <dsp:spPr>
        <a:xfrm>
          <a:off x="2809303" y="61949"/>
          <a:ext cx="6089904" cy="778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r>
            <a:rPr lang="en-US" sz="2400" kern="1200"/>
            <a:t> </a:t>
          </a:r>
        </a:p>
      </dsp:txBody>
      <dsp:txXfrm>
        <a:off x="2809303" y="61949"/>
        <a:ext cx="6089904" cy="778105"/>
      </dsp:txXfrm>
    </dsp:sp>
    <dsp:sp modelId="{9105FE92-0522-44D7-90A4-2B674D552C3F}">
      <dsp:nvSpPr>
        <dsp:cNvPr id="0" name=""/>
        <dsp:cNvSpPr/>
      </dsp:nvSpPr>
      <dsp:spPr>
        <a:xfrm>
          <a:off x="-10" y="2304"/>
          <a:ext cx="4818124" cy="898470"/>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Develop Training Materials</a:t>
          </a:r>
        </a:p>
      </dsp:txBody>
      <dsp:txXfrm>
        <a:off x="43858" y="46172"/>
        <a:ext cx="4730388" cy="854602"/>
      </dsp:txXfrm>
    </dsp:sp>
    <dsp:sp modelId="{45C2B459-6D4E-4C18-80C1-6C9E493BEA4C}">
      <dsp:nvSpPr>
        <dsp:cNvPr id="0" name=""/>
        <dsp:cNvSpPr/>
      </dsp:nvSpPr>
      <dsp:spPr>
        <a:xfrm>
          <a:off x="0" y="900238"/>
          <a:ext cx="8229600" cy="12915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Use standardized training</a:t>
          </a:r>
        </a:p>
        <a:p>
          <a:pPr marL="228600" lvl="1" indent="-228600" algn="l" defTabSz="1066800">
            <a:lnSpc>
              <a:spcPct val="90000"/>
            </a:lnSpc>
            <a:spcBef>
              <a:spcPct val="0"/>
            </a:spcBef>
            <a:spcAft>
              <a:spcPct val="15000"/>
            </a:spcAft>
            <a:buChar char="•"/>
          </a:pPr>
          <a:r>
            <a:rPr lang="en-US" sz="2400" kern="1200"/>
            <a:t>Ensure that evaluators have the same baseline knowledge and skills concerning the intervention and heuristic evaluations </a:t>
          </a:r>
        </a:p>
      </dsp:txBody>
      <dsp:txXfrm>
        <a:off x="0" y="900238"/>
        <a:ext cx="8229600" cy="1291584"/>
      </dsp:txXfrm>
    </dsp:sp>
    <dsp:sp modelId="{56CCF956-71D5-4C70-B531-3B85F84426C6}">
      <dsp:nvSpPr>
        <dsp:cNvPr id="0" name=""/>
        <dsp:cNvSpPr/>
      </dsp:nvSpPr>
      <dsp:spPr>
        <a:xfrm>
          <a:off x="2809303" y="2290910"/>
          <a:ext cx="6089904" cy="778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1066800">
            <a:lnSpc>
              <a:spcPct val="90000"/>
            </a:lnSpc>
            <a:spcBef>
              <a:spcPct val="0"/>
            </a:spcBef>
            <a:spcAft>
              <a:spcPct val="35000"/>
            </a:spcAft>
            <a:buNone/>
          </a:pPr>
          <a:endParaRPr lang="en-US" sz="2400" kern="1200"/>
        </a:p>
      </dsp:txBody>
      <dsp:txXfrm>
        <a:off x="2809303" y="2290910"/>
        <a:ext cx="6089904" cy="778105"/>
      </dsp:txXfrm>
    </dsp:sp>
    <dsp:sp modelId="{9A62758D-EACB-4E6A-B869-0F60FF26E49C}">
      <dsp:nvSpPr>
        <dsp:cNvPr id="0" name=""/>
        <dsp:cNvSpPr/>
      </dsp:nvSpPr>
      <dsp:spPr>
        <a:xfrm>
          <a:off x="-10" y="2141797"/>
          <a:ext cx="4818124" cy="898470"/>
        </a:xfrm>
        <a:prstGeom prst="round2SameRect">
          <a:avLst>
            <a:gd name="adj1" fmla="val 16670"/>
            <a:gd name="adj2" fmla="val 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1066800">
            <a:lnSpc>
              <a:spcPct val="90000"/>
            </a:lnSpc>
            <a:spcBef>
              <a:spcPct val="0"/>
            </a:spcBef>
            <a:spcAft>
              <a:spcPct val="35000"/>
            </a:spcAft>
            <a:buNone/>
          </a:pPr>
          <a:r>
            <a:rPr lang="en-US" sz="2400" kern="1200"/>
            <a:t>Develop Test Materials Packet</a:t>
          </a:r>
        </a:p>
      </dsp:txBody>
      <dsp:txXfrm>
        <a:off x="43858" y="2185665"/>
        <a:ext cx="4730388" cy="854602"/>
      </dsp:txXfrm>
    </dsp:sp>
    <dsp:sp modelId="{24573E5F-A5D9-4B5D-A503-4259EC0360CD}">
      <dsp:nvSpPr>
        <dsp:cNvPr id="0" name=""/>
        <dsp:cNvSpPr/>
      </dsp:nvSpPr>
      <dsp:spPr>
        <a:xfrm>
          <a:off x="0" y="3115900"/>
          <a:ext cx="8229600" cy="15564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228600" lvl="1" indent="-228600" algn="l" defTabSz="1066800">
            <a:lnSpc>
              <a:spcPct val="90000"/>
            </a:lnSpc>
            <a:spcBef>
              <a:spcPct val="0"/>
            </a:spcBef>
            <a:spcAft>
              <a:spcPct val="15000"/>
            </a:spcAft>
            <a:buChar char="•"/>
          </a:pPr>
          <a:r>
            <a:rPr lang="en-US" sz="2400" kern="1200"/>
            <a:t>Develop a demographic questionnaire</a:t>
          </a:r>
        </a:p>
        <a:p>
          <a:pPr marL="228600" lvl="1" indent="-228600" algn="l" defTabSz="1066800">
            <a:lnSpc>
              <a:spcPct val="90000"/>
            </a:lnSpc>
            <a:spcBef>
              <a:spcPct val="0"/>
            </a:spcBef>
            <a:spcAft>
              <a:spcPct val="15000"/>
            </a:spcAft>
            <a:buChar char="•"/>
          </a:pPr>
          <a:r>
            <a:rPr lang="en-US" sz="2400" kern="1200"/>
            <a:t>Create heuristic categories</a:t>
          </a:r>
        </a:p>
        <a:p>
          <a:pPr marL="228600" lvl="1" indent="-228600" algn="l" defTabSz="1066800">
            <a:lnSpc>
              <a:spcPct val="90000"/>
            </a:lnSpc>
            <a:spcBef>
              <a:spcPct val="0"/>
            </a:spcBef>
            <a:spcAft>
              <a:spcPct val="15000"/>
            </a:spcAft>
            <a:buChar char="•"/>
          </a:pPr>
          <a:r>
            <a:rPr lang="en-US" sz="2400" kern="1200"/>
            <a:t>Assign severity ratings</a:t>
          </a:r>
        </a:p>
        <a:p>
          <a:pPr marL="228600" lvl="1" indent="-228600" algn="l" defTabSz="1066800">
            <a:lnSpc>
              <a:spcPct val="90000"/>
            </a:lnSpc>
            <a:spcBef>
              <a:spcPct val="0"/>
            </a:spcBef>
            <a:spcAft>
              <a:spcPct val="15000"/>
            </a:spcAft>
            <a:buChar char="•"/>
          </a:pPr>
          <a:r>
            <a:rPr lang="en-US" sz="2400" kern="1200"/>
            <a:t>Collect screenshots</a:t>
          </a:r>
        </a:p>
      </dsp:txBody>
      <dsp:txXfrm>
        <a:off x="0" y="3115900"/>
        <a:ext cx="8229600" cy="15564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D024A-A023-46C2-9D34-0248554ED651}">
      <dsp:nvSpPr>
        <dsp:cNvPr id="0" name=""/>
        <dsp:cNvSpPr/>
      </dsp:nvSpPr>
      <dsp:spPr>
        <a:xfrm>
          <a:off x="7698" y="101194"/>
          <a:ext cx="2301022" cy="210718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Lead evaluator uses training materials and test materials packet to introduce evaluation and intervention to evaluators</a:t>
          </a:r>
        </a:p>
      </dsp:txBody>
      <dsp:txXfrm>
        <a:off x="69415" y="162911"/>
        <a:ext cx="2177588" cy="1983755"/>
      </dsp:txXfrm>
    </dsp:sp>
    <dsp:sp modelId="{2AF43953-AAD4-43F8-8FB4-241A9BC5A5F7}">
      <dsp:nvSpPr>
        <dsp:cNvPr id="0" name=""/>
        <dsp:cNvSpPr/>
      </dsp:nvSpPr>
      <dsp:spPr>
        <a:xfrm>
          <a:off x="2511211" y="869462"/>
          <a:ext cx="487816" cy="5706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511211" y="983593"/>
        <a:ext cx="341471" cy="342391"/>
      </dsp:txXfrm>
    </dsp:sp>
    <dsp:sp modelId="{CAFB573C-98B8-44A2-80AE-67E0AB820087}">
      <dsp:nvSpPr>
        <dsp:cNvPr id="0" name=""/>
        <dsp:cNvSpPr/>
      </dsp:nvSpPr>
      <dsp:spPr>
        <a:xfrm>
          <a:off x="3229130" y="101194"/>
          <a:ext cx="2301022" cy="210718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Evaluators work with lead evaluator to schedule time for the evaluation </a:t>
          </a:r>
        </a:p>
      </dsp:txBody>
      <dsp:txXfrm>
        <a:off x="3290847" y="162911"/>
        <a:ext cx="2177588" cy="1983755"/>
      </dsp:txXfrm>
    </dsp:sp>
    <dsp:sp modelId="{1563538D-0BF5-4674-8D83-2615CA41296D}">
      <dsp:nvSpPr>
        <dsp:cNvPr id="0" name=""/>
        <dsp:cNvSpPr/>
      </dsp:nvSpPr>
      <dsp:spPr>
        <a:xfrm>
          <a:off x="5732642" y="869462"/>
          <a:ext cx="487816" cy="5706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732642" y="983593"/>
        <a:ext cx="341471" cy="342391"/>
      </dsp:txXfrm>
    </dsp:sp>
    <dsp:sp modelId="{80B79D86-223A-45F4-908C-605A54D7FDEF}">
      <dsp:nvSpPr>
        <dsp:cNvPr id="0" name=""/>
        <dsp:cNvSpPr/>
      </dsp:nvSpPr>
      <dsp:spPr>
        <a:xfrm>
          <a:off x="6450561" y="101194"/>
          <a:ext cx="2301022" cy="210718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Evaluators will individually step through the CDS intervention and record all usability problems</a:t>
          </a:r>
        </a:p>
      </dsp:txBody>
      <dsp:txXfrm>
        <a:off x="6512278" y="162911"/>
        <a:ext cx="2177588" cy="1983755"/>
      </dsp:txXfrm>
    </dsp:sp>
    <dsp:sp modelId="{75969730-1764-4CCB-AAD3-2530846E04E0}">
      <dsp:nvSpPr>
        <dsp:cNvPr id="0" name=""/>
        <dsp:cNvSpPr/>
      </dsp:nvSpPr>
      <dsp:spPr>
        <a:xfrm rot="5400000">
          <a:off x="7357164" y="2369455"/>
          <a:ext cx="487816" cy="5706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5400000">
        <a:off x="7429877" y="2410874"/>
        <a:ext cx="342391" cy="341471"/>
      </dsp:txXfrm>
    </dsp:sp>
    <dsp:sp modelId="{02D4100C-F1BA-45F9-B0F7-7F231EA9D7E3}">
      <dsp:nvSpPr>
        <dsp:cNvPr id="0" name=""/>
        <dsp:cNvSpPr/>
      </dsp:nvSpPr>
      <dsp:spPr>
        <a:xfrm>
          <a:off x="6450561" y="3128792"/>
          <a:ext cx="2301022" cy="210718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Previously developed heuristic categories can be used as a guide for the evaluators to identify all usability problems</a:t>
          </a:r>
        </a:p>
      </dsp:txBody>
      <dsp:txXfrm>
        <a:off x="6512278" y="3190509"/>
        <a:ext cx="2177588" cy="1983755"/>
      </dsp:txXfrm>
    </dsp:sp>
    <dsp:sp modelId="{65A1A645-D4F7-460E-BD57-9FE83EB5A5F0}">
      <dsp:nvSpPr>
        <dsp:cNvPr id="0" name=""/>
        <dsp:cNvSpPr/>
      </dsp:nvSpPr>
      <dsp:spPr>
        <a:xfrm rot="10800000">
          <a:off x="5760255" y="3897060"/>
          <a:ext cx="487816" cy="5706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5906600" y="4011191"/>
        <a:ext cx="341471" cy="342391"/>
      </dsp:txXfrm>
    </dsp:sp>
    <dsp:sp modelId="{37CC1600-3BA8-49C5-AF9A-94DF26D703A4}">
      <dsp:nvSpPr>
        <dsp:cNvPr id="0" name=""/>
        <dsp:cNvSpPr/>
      </dsp:nvSpPr>
      <dsp:spPr>
        <a:xfrm>
          <a:off x="3229130" y="3128792"/>
          <a:ext cx="2301022" cy="2107189"/>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Evaluators will deliver their findings in the format decided by the lead evaluator </a:t>
          </a:r>
        </a:p>
      </dsp:txBody>
      <dsp:txXfrm>
        <a:off x="3290847" y="3190509"/>
        <a:ext cx="2177588" cy="1983755"/>
      </dsp:txXfrm>
    </dsp:sp>
    <dsp:sp modelId="{C6263FC2-3514-4BFB-9F3E-6F63F1537817}">
      <dsp:nvSpPr>
        <dsp:cNvPr id="0" name=""/>
        <dsp:cNvSpPr/>
      </dsp:nvSpPr>
      <dsp:spPr>
        <a:xfrm rot="10800000">
          <a:off x="2538823" y="3897060"/>
          <a:ext cx="487816" cy="570653"/>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rot="10800000">
        <a:off x="2685168" y="4011191"/>
        <a:ext cx="341471" cy="342391"/>
      </dsp:txXfrm>
    </dsp:sp>
    <dsp:sp modelId="{80749A1E-8F0C-4C89-955C-08924CFE2C42}">
      <dsp:nvSpPr>
        <dsp:cNvPr id="0" name=""/>
        <dsp:cNvSpPr/>
      </dsp:nvSpPr>
      <dsp:spPr>
        <a:xfrm>
          <a:off x="7698" y="3133493"/>
          <a:ext cx="2301022" cy="2097787"/>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Lead evaluator collects all information from evaluators</a:t>
          </a:r>
          <a:endParaRPr lang="en-US" sz="2500" kern="1200"/>
        </a:p>
      </dsp:txBody>
      <dsp:txXfrm>
        <a:off x="69140" y="3194935"/>
        <a:ext cx="2178138" cy="197490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72E63-871E-428D-AFF0-7B94905B3DD3}">
      <dsp:nvSpPr>
        <dsp:cNvPr id="0" name=""/>
        <dsp:cNvSpPr/>
      </dsp:nvSpPr>
      <dsp:spPr>
        <a:xfrm>
          <a:off x="634481" y="1159014"/>
          <a:ext cx="6959324" cy="98409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Consolidate usability problems into a master list (lead evaluator)</a:t>
          </a:r>
        </a:p>
      </dsp:txBody>
      <dsp:txXfrm>
        <a:off x="663304" y="1187837"/>
        <a:ext cx="5814256" cy="926446"/>
      </dsp:txXfrm>
    </dsp:sp>
    <dsp:sp modelId="{D965A596-9189-4E54-B9F4-5F6F83769DEE}">
      <dsp:nvSpPr>
        <dsp:cNvPr id="0" name=""/>
        <dsp:cNvSpPr/>
      </dsp:nvSpPr>
      <dsp:spPr>
        <a:xfrm>
          <a:off x="38972" y="5568"/>
          <a:ext cx="6959324" cy="98409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Assign problems to heuristic categories (individually)</a:t>
          </a:r>
        </a:p>
      </dsp:txBody>
      <dsp:txXfrm>
        <a:off x="67795" y="34391"/>
        <a:ext cx="5679174" cy="926446"/>
      </dsp:txXfrm>
    </dsp:sp>
    <dsp:sp modelId="{B8CF8A26-A77B-42EE-A3B0-958A7F13C18D}">
      <dsp:nvSpPr>
        <dsp:cNvPr id="0" name=""/>
        <dsp:cNvSpPr/>
      </dsp:nvSpPr>
      <dsp:spPr>
        <a:xfrm>
          <a:off x="1156987" y="2326035"/>
          <a:ext cx="6959324" cy="98409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Assign severity ratings (individually)</a:t>
          </a:r>
        </a:p>
      </dsp:txBody>
      <dsp:txXfrm>
        <a:off x="1185810" y="2354858"/>
        <a:ext cx="5687873" cy="926446"/>
      </dsp:txXfrm>
    </dsp:sp>
    <dsp:sp modelId="{B53B55B0-7D78-47CC-9041-F2A54E68C0F0}">
      <dsp:nvSpPr>
        <dsp:cNvPr id="0" name=""/>
        <dsp:cNvSpPr/>
      </dsp:nvSpPr>
      <dsp:spPr>
        <a:xfrm>
          <a:off x="1739831" y="3489053"/>
          <a:ext cx="6959324" cy="984092"/>
        </a:xfrm>
        <a:prstGeom prst="roundRect">
          <a:avLst>
            <a:gd name="adj" fmla="val 10000"/>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Average severity ratings (lead evaluator)</a:t>
          </a:r>
        </a:p>
      </dsp:txBody>
      <dsp:txXfrm>
        <a:off x="1768654" y="3517876"/>
        <a:ext cx="5679174" cy="926446"/>
      </dsp:txXfrm>
    </dsp:sp>
    <dsp:sp modelId="{0FF9D689-A0B0-429F-9433-AF8A35BEDB40}">
      <dsp:nvSpPr>
        <dsp:cNvPr id="0" name=""/>
        <dsp:cNvSpPr/>
      </dsp:nvSpPr>
      <dsp:spPr>
        <a:xfrm>
          <a:off x="6319664" y="753725"/>
          <a:ext cx="639659" cy="63965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463587" y="753725"/>
        <a:ext cx="351813" cy="481343"/>
      </dsp:txXfrm>
    </dsp:sp>
    <dsp:sp modelId="{EA4A9C98-D518-4D73-84F2-0D89528F2390}">
      <dsp:nvSpPr>
        <dsp:cNvPr id="0" name=""/>
        <dsp:cNvSpPr/>
      </dsp:nvSpPr>
      <dsp:spPr>
        <a:xfrm>
          <a:off x="6902507" y="1916743"/>
          <a:ext cx="639659" cy="63965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046430" y="1916743"/>
        <a:ext cx="351813" cy="481343"/>
      </dsp:txXfrm>
    </dsp:sp>
    <dsp:sp modelId="{9BE6785C-7D2C-4E12-9FA0-0F804A67AEB7}">
      <dsp:nvSpPr>
        <dsp:cNvPr id="0" name=""/>
        <dsp:cNvSpPr/>
      </dsp:nvSpPr>
      <dsp:spPr>
        <a:xfrm>
          <a:off x="7476651" y="3079761"/>
          <a:ext cx="639659" cy="639659"/>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620574" y="3079761"/>
        <a:ext cx="351813" cy="48134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5138"/>
          </a:xfrm>
          <a:prstGeom prst="rect">
            <a:avLst/>
          </a:prstGeom>
        </p:spPr>
        <p:txBody>
          <a:bodyPr vert="horz" lIns="93166" tIns="46583" rIns="93166" bIns="46583" rtlCol="0"/>
          <a:lstStyle>
            <a:lvl1pPr algn="l">
              <a:defRPr sz="1200">
                <a:latin typeface="Arial" pitchFamily="34" charset="0"/>
                <a:ea typeface="ＭＳ Ｐゴシック" pitchFamily="1" charset="-128"/>
                <a:cs typeface="+mn-cs"/>
              </a:defRPr>
            </a:lvl1pPr>
          </a:lstStyle>
          <a:p>
            <a:pPr>
              <a:defRPr/>
            </a:pPr>
            <a:endParaRPr lang="en-US"/>
          </a:p>
        </p:txBody>
      </p:sp>
      <p:sp>
        <p:nvSpPr>
          <p:cNvPr id="3" name="Date Placeholder 2"/>
          <p:cNvSpPr>
            <a:spLocks noGrp="1"/>
          </p:cNvSpPr>
          <p:nvPr>
            <p:ph type="dt" sz="quarter" idx="1"/>
          </p:nvPr>
        </p:nvSpPr>
        <p:spPr>
          <a:xfrm>
            <a:off x="3970339" y="1"/>
            <a:ext cx="3038475" cy="465138"/>
          </a:xfrm>
          <a:prstGeom prst="rect">
            <a:avLst/>
          </a:prstGeom>
        </p:spPr>
        <p:txBody>
          <a:bodyPr vert="horz" wrap="square" lIns="93166" tIns="46583" rIns="93166" bIns="46583" numCol="1" anchor="t" anchorCtr="0" compatLnSpc="1">
            <a:prstTxWarp prst="textNoShape">
              <a:avLst/>
            </a:prstTxWarp>
          </a:bodyPr>
          <a:lstStyle>
            <a:lvl1pPr algn="r">
              <a:defRPr sz="1200"/>
            </a:lvl1pPr>
          </a:lstStyle>
          <a:p>
            <a:pPr>
              <a:defRPr/>
            </a:pPr>
            <a:fld id="{4C6A2B9E-B600-5540-B3B7-5DB61B9243AA}" type="datetimeFigureOut">
              <a:rPr lang="en-US"/>
              <a:pPr>
                <a:defRPr/>
              </a:pPr>
              <a:t>8/5/20</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3166" tIns="46583" rIns="93166" bIns="46583" rtlCol="0" anchor="b"/>
          <a:lstStyle>
            <a:lvl1pPr algn="l">
              <a:defRPr sz="1200">
                <a:latin typeface="Arial" pitchFamily="34" charset="0"/>
                <a:ea typeface="ＭＳ Ｐゴシック" pitchFamily="1" charset="-128"/>
                <a:cs typeface="+mn-cs"/>
              </a:defRPr>
            </a:lvl1pPr>
          </a:lstStyle>
          <a:p>
            <a:pPr>
              <a:defRPr/>
            </a:pPr>
            <a:endParaRPr lang="en-US"/>
          </a:p>
        </p:txBody>
      </p:sp>
      <p:sp>
        <p:nvSpPr>
          <p:cNvPr id="5" name="Slide Number Placeholder 4"/>
          <p:cNvSpPr>
            <a:spLocks noGrp="1"/>
          </p:cNvSpPr>
          <p:nvPr>
            <p:ph type="sldNum" sz="quarter" idx="3"/>
          </p:nvPr>
        </p:nvSpPr>
        <p:spPr>
          <a:xfrm>
            <a:off x="3970339" y="8829675"/>
            <a:ext cx="3038475" cy="465138"/>
          </a:xfrm>
          <a:prstGeom prst="rect">
            <a:avLst/>
          </a:prstGeom>
        </p:spPr>
        <p:txBody>
          <a:bodyPr vert="horz" wrap="square" lIns="93166" tIns="46583" rIns="93166" bIns="46583" numCol="1" anchor="b" anchorCtr="0" compatLnSpc="1">
            <a:prstTxWarp prst="textNoShape">
              <a:avLst/>
            </a:prstTxWarp>
          </a:bodyPr>
          <a:lstStyle>
            <a:lvl1pPr algn="r">
              <a:defRPr sz="1200"/>
            </a:lvl1pPr>
          </a:lstStyle>
          <a:p>
            <a:pPr>
              <a:defRPr/>
            </a:pPr>
            <a:fld id="{9351B524-9D2C-9449-9B51-6D0F420BD239}"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1"/>
            <a:ext cx="3038475" cy="465138"/>
          </a:xfrm>
          <a:prstGeom prst="rect">
            <a:avLst/>
          </a:prstGeom>
          <a:noFill/>
          <a:ln>
            <a:noFill/>
          </a:ln>
        </p:spPr>
        <p:txBody>
          <a:bodyPr vert="horz" wrap="square" lIns="93166" tIns="46583" rIns="93166" bIns="46583"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5123" name="Rectangle 3"/>
          <p:cNvSpPr>
            <a:spLocks noGrp="1" noChangeArrowheads="1"/>
          </p:cNvSpPr>
          <p:nvPr>
            <p:ph type="dt" idx="1"/>
          </p:nvPr>
        </p:nvSpPr>
        <p:spPr bwMode="auto">
          <a:xfrm>
            <a:off x="3971926" y="1"/>
            <a:ext cx="3038475" cy="465138"/>
          </a:xfrm>
          <a:prstGeom prst="rect">
            <a:avLst/>
          </a:prstGeom>
          <a:noFill/>
          <a:ln>
            <a:noFill/>
          </a:ln>
        </p:spPr>
        <p:txBody>
          <a:bodyPr vert="horz" wrap="square" lIns="93166" tIns="46583" rIns="93166" bIns="46583"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35039" y="4416425"/>
            <a:ext cx="5140325" cy="4183063"/>
          </a:xfrm>
          <a:prstGeom prst="rect">
            <a:avLst/>
          </a:prstGeom>
          <a:noFill/>
          <a:ln>
            <a:noFill/>
          </a:ln>
        </p:spPr>
        <p:txBody>
          <a:bodyPr vert="horz" wrap="square" lIns="93166" tIns="46583" rIns="93166"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1" y="8831264"/>
            <a:ext cx="3038475" cy="465137"/>
          </a:xfrm>
          <a:prstGeom prst="rect">
            <a:avLst/>
          </a:prstGeom>
          <a:noFill/>
          <a:ln>
            <a:noFill/>
          </a:ln>
        </p:spPr>
        <p:txBody>
          <a:bodyPr vert="horz" wrap="square" lIns="93166" tIns="46583" rIns="93166" bIns="46583"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5127" name="Rectangle 7"/>
          <p:cNvSpPr>
            <a:spLocks noGrp="1" noChangeArrowheads="1"/>
          </p:cNvSpPr>
          <p:nvPr>
            <p:ph type="sldNum" sz="quarter" idx="5"/>
          </p:nvPr>
        </p:nvSpPr>
        <p:spPr bwMode="auto">
          <a:xfrm>
            <a:off x="3971926" y="8831264"/>
            <a:ext cx="3038475" cy="465137"/>
          </a:xfrm>
          <a:prstGeom prst="rect">
            <a:avLst/>
          </a:prstGeom>
          <a:noFill/>
          <a:ln>
            <a:noFill/>
          </a:ln>
        </p:spPr>
        <p:txBody>
          <a:bodyPr vert="horz" wrap="square" lIns="93166" tIns="46583" rIns="93166" bIns="46583" numCol="1" anchor="b" anchorCtr="0" compatLnSpc="1">
            <a:prstTxWarp prst="textNoShape">
              <a:avLst/>
            </a:prstTxWarp>
          </a:bodyPr>
          <a:lstStyle>
            <a:lvl1pPr algn="r">
              <a:defRPr sz="1200"/>
            </a:lvl1pPr>
          </a:lstStyle>
          <a:p>
            <a:pPr>
              <a:defRPr/>
            </a:pPr>
            <a:fld id="{99A46095-D8CD-B943-9263-524BD5E90D6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a:t>
            </a:r>
            <a:r>
              <a:rPr lang="en-US" baseline="0"/>
              <a:t>nstructor and learner introductions</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a:t>
            </a:fld>
            <a:endParaRPr lang="en-US"/>
          </a:p>
        </p:txBody>
      </p:sp>
    </p:spTree>
    <p:extLst>
      <p:ext uri="{BB962C8B-B14F-4D97-AF65-F5344CB8AC3E}">
        <p14:creationId xmlns:p14="http://schemas.microsoft.com/office/powerpoint/2010/main" val="364348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recommend using the 14 heuristic categories defined</a:t>
            </a:r>
            <a:r>
              <a:rPr lang="en-US" baseline="0" dirty="0"/>
              <a:t> by </a:t>
            </a:r>
            <a:r>
              <a:rPr lang="en-US" dirty="0"/>
              <a:t>Zhang et al. (2003) because they have been used in healthcare and combine</a:t>
            </a:r>
            <a:r>
              <a:rPr lang="en-US" baseline="0" dirty="0"/>
              <a:t> previous lists defined by others (Nielsen and </a:t>
            </a:r>
            <a:r>
              <a:rPr lang="en-US" baseline="0" dirty="0" err="1"/>
              <a:t>Shneiderman</a:t>
            </a:r>
            <a:r>
              <a:rPr lang="en-US" baseline="0" dirty="0"/>
              <a:t> specifically)</a:t>
            </a:r>
            <a:r>
              <a:rPr lang="en-US" dirty="0"/>
              <a:t>.</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10</a:t>
            </a:fld>
            <a:endParaRPr lang="en-US"/>
          </a:p>
        </p:txBody>
      </p:sp>
    </p:spTree>
    <p:extLst>
      <p:ext uri="{BB962C8B-B14F-4D97-AF65-F5344CB8AC3E}">
        <p14:creationId xmlns:p14="http://schemas.microsoft.com/office/powerpoint/2010/main" val="1628624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category is consistency and standards. Evaluators look across the CDS intervention for consistency in all aspects. Advanced evaluations</a:t>
            </a:r>
            <a:r>
              <a:rPr lang="en-US" baseline="0" dirty="0"/>
              <a:t> can assess whether the product is congruent with screen design principles such as those published by </a:t>
            </a:r>
            <a:r>
              <a:rPr lang="en-US" baseline="0" dirty="0" err="1"/>
              <a:t>Galiltz</a:t>
            </a:r>
            <a:r>
              <a:rPr lang="en-US" baseline="0" dirty="0"/>
              <a:t>. A</a:t>
            </a:r>
            <a:r>
              <a:rPr lang="en-US" dirty="0"/>
              <a:t> style guide used during development can help</a:t>
            </a:r>
            <a:r>
              <a:rPr lang="en-US" baseline="0" dirty="0"/>
              <a:t> assure consistency in </a:t>
            </a:r>
            <a:r>
              <a:rPr lang="en-US" dirty="0"/>
              <a:t>navigation, buttons, icons, etc. ISO 9241-11 is the main standard regarding usability. Evaluators</a:t>
            </a:r>
            <a:r>
              <a:rPr lang="en-US" baseline="0" dirty="0"/>
              <a:t> may assess, for example, whether icons are intuitive to health professionals and whether the patient’s name is in the same location on every screen.</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11</a:t>
            </a:fld>
            <a:endParaRPr lang="en-US"/>
          </a:p>
        </p:txBody>
      </p:sp>
    </p:spTree>
    <p:extLst>
      <p:ext uri="{BB962C8B-B14F-4D97-AF65-F5344CB8AC3E}">
        <p14:creationId xmlns:p14="http://schemas.microsoft.com/office/powerpoint/2010/main" val="32585930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These are screens used during</a:t>
            </a:r>
            <a:r>
              <a:rPr lang="en-US" baseline="0" dirty="0"/>
              <a:t> medication administration in the VA. The screen with beige highlights is </a:t>
            </a:r>
            <a:r>
              <a:rPr lang="en-US" dirty="0"/>
              <a:t>CPRS which has the patient orders. Three</a:t>
            </a:r>
            <a:r>
              <a:rPr lang="en-US" baseline="0" dirty="0"/>
              <a:t> other screens are needed for medication administration: one for </a:t>
            </a:r>
            <a:r>
              <a:rPr lang="en-US" dirty="0"/>
              <a:t>PO meds, another for IV piggyback and pushes, and one that lists IVs. Consistency is displayed because the heading on the upper</a:t>
            </a:r>
            <a:r>
              <a:rPr lang="en-US" baseline="0" dirty="0"/>
              <a:t> left of the screen is the same across all 4 screens. </a:t>
            </a:r>
            <a:r>
              <a:rPr lang="en-US" dirty="0"/>
              <a:t>The three medication screens also are consistent in the columns and headers. We will look at some issues with these screens later, but they do offer an example of consistency.</a:t>
            </a:r>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12</a:t>
            </a:fld>
            <a:endParaRPr lang="en-US"/>
          </a:p>
        </p:txBody>
      </p:sp>
    </p:spTree>
    <p:extLst>
      <p:ext uri="{BB962C8B-B14F-4D97-AF65-F5344CB8AC3E}">
        <p14:creationId xmlns:p14="http://schemas.microsoft.com/office/powerpoint/2010/main" val="569736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is an example of an electronic medication administration record (</a:t>
            </a:r>
            <a:r>
              <a:rPr lang="en-US" dirty="0" err="1"/>
              <a:t>eMAR</a:t>
            </a:r>
            <a:r>
              <a:rPr lang="en-US" dirty="0"/>
              <a:t>). Medications are listed in a column on the left side</a:t>
            </a:r>
            <a:r>
              <a:rPr lang="en-US" baseline="0" dirty="0"/>
              <a:t> of the screen and administration times are listed in associated rows. The tabs on the left provide access to various view of the entire list of medications such as scheduled meds, PRN meds, discontinued ones, etc.</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13</a:t>
            </a:fld>
            <a:endParaRPr lang="en-US"/>
          </a:p>
        </p:txBody>
      </p:sp>
    </p:spTree>
    <p:extLst>
      <p:ext uri="{BB962C8B-B14F-4D97-AF65-F5344CB8AC3E}">
        <p14:creationId xmlns:p14="http://schemas.microsoft.com/office/powerpoint/2010/main" val="2372958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 can</a:t>
            </a:r>
            <a:r>
              <a:rPr lang="en-US" baseline="0" dirty="0"/>
              <a:t> examine the icons to determine how intuitive they are to clinical users. The eyeglasses icon under A</a:t>
            </a:r>
            <a:r>
              <a:rPr lang="en-US" dirty="0"/>
              <a:t>lbuterol meant that orders needed nurse review, which makes some sense and is fairly</a:t>
            </a:r>
            <a:r>
              <a:rPr lang="en-US" baseline="0" dirty="0"/>
              <a:t> intuitive</a:t>
            </a:r>
            <a:r>
              <a:rPr lang="en-US" dirty="0"/>
              <a:t>. However, under</a:t>
            </a:r>
            <a:r>
              <a:rPr lang="en-US" baseline="0" dirty="0"/>
              <a:t> Metoprolol, the icon of a </a:t>
            </a:r>
            <a:r>
              <a:rPr lang="en-US" dirty="0"/>
              <a:t>yellow square with red</a:t>
            </a:r>
            <a:r>
              <a:rPr lang="en-US" baseline="0" dirty="0"/>
              <a:t> and blue</a:t>
            </a:r>
            <a:r>
              <a:rPr lang="en-US" dirty="0"/>
              <a:t> spots indicates a link to the patient care plan which isn’t as intuitive</a:t>
            </a:r>
            <a:r>
              <a:rPr lang="en-US" baseline="0" dirty="0"/>
              <a:t> and just has to be memorized.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14</a:t>
            </a:fld>
            <a:endParaRPr lang="en-US"/>
          </a:p>
        </p:txBody>
      </p:sp>
    </p:spTree>
    <p:extLst>
      <p:ext uri="{BB962C8B-B14F-4D97-AF65-F5344CB8AC3E}">
        <p14:creationId xmlns:p14="http://schemas.microsoft.com/office/powerpoint/2010/main" val="2317735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slide illustrates a combination visibility and consistency issues for</a:t>
            </a:r>
            <a:r>
              <a:rPr lang="en-US" baseline="0" dirty="0"/>
              <a:t> icons. This slide depicts a screen from </a:t>
            </a:r>
            <a:r>
              <a:rPr lang="en-US" dirty="0"/>
              <a:t>Cerner. It shows insulin</a:t>
            </a:r>
            <a:r>
              <a:rPr lang="en-US" baseline="0" dirty="0"/>
              <a:t> orders (in small font) above and “details” below. When viewing this insulin order, users have to click a symbol that looks like a hashtag to access the insulin sliding scale. That certainly isn’t intuitive.</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15</a:t>
            </a:fld>
            <a:endParaRPr lang="en-US"/>
          </a:p>
        </p:txBody>
      </p:sp>
    </p:spTree>
    <p:extLst>
      <p:ext uri="{BB962C8B-B14F-4D97-AF65-F5344CB8AC3E}">
        <p14:creationId xmlns:p14="http://schemas.microsoft.com/office/powerpoint/2010/main" val="2489886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Calibri"/>
                <a:cs typeface="Calibri"/>
              </a:rPr>
              <a:t>A second heuristic category deals with visibility of the system state. An example in the VA is an early VA system that displayed wait times using dots. One dot at a time would fill up the screen. Then, a second screen might appear!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latin typeface="Calibri"/>
              <a:cs typeface="Calibri"/>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Calibri"/>
                <a:cs typeface="Calibri"/>
              </a:rPr>
              <a:t>Another example of</a:t>
            </a:r>
            <a:r>
              <a:rPr lang="en-US" baseline="0" dirty="0">
                <a:latin typeface="Calibri"/>
                <a:cs typeface="Calibri"/>
              </a:rPr>
              <a:t> visibility is a clear indicator that the ordering process is completed. Users should not have to ask: </a:t>
            </a:r>
            <a:r>
              <a:rPr lang="en-US" dirty="0">
                <a:latin typeface="Calibri"/>
                <a:cs typeface="Calibri"/>
              </a:rPr>
              <a:t>Did the system file my new order or is it still working? People should know what the system is doing…</a:t>
            </a:r>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16</a:t>
            </a:fld>
            <a:endParaRPr lang="en-US"/>
          </a:p>
        </p:txBody>
      </p:sp>
    </p:spTree>
    <p:extLst>
      <p:ext uri="{BB962C8B-B14F-4D97-AF65-F5344CB8AC3E}">
        <p14:creationId xmlns:p14="http://schemas.microsoft.com/office/powerpoint/2010/main" val="256691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On this slide we have both bad and good examples of visibility</a:t>
            </a:r>
            <a:r>
              <a:rPr lang="en-US" baseline="0" dirty="0"/>
              <a:t> of the system state using two different kinds of progress bars. </a:t>
            </a:r>
            <a:r>
              <a:rPr lang="en-US" dirty="0"/>
              <a:t>We’ve all been on screens where the first progress bar fills up, users</a:t>
            </a:r>
            <a:r>
              <a:rPr lang="en-US" baseline="0" dirty="0"/>
              <a:t> think they’re done waiting and </a:t>
            </a:r>
            <a:r>
              <a:rPr lang="en-US" dirty="0"/>
              <a:t>then a second progress</a:t>
            </a:r>
            <a:r>
              <a:rPr lang="en-US" baseline="0" dirty="0"/>
              <a:t> bar</a:t>
            </a:r>
            <a:r>
              <a:rPr lang="en-US" dirty="0"/>
              <a:t> appears. The bar on the left is indicating that the system is doing something but does not show an end-point. What if another bar appears after that first one? The</a:t>
            </a:r>
            <a:r>
              <a:rPr lang="en-US" baseline="0" dirty="0"/>
              <a:t> second example on the right gives an indication of when the whole process will be complete (that it is 75% completed now.)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17</a:t>
            </a:fld>
            <a:endParaRPr lang="en-US"/>
          </a:p>
        </p:txBody>
      </p:sp>
    </p:spTree>
    <p:extLst>
      <p:ext uri="{BB962C8B-B14F-4D97-AF65-F5344CB8AC3E}">
        <p14:creationId xmlns:p14="http://schemas.microsoft.com/office/powerpoint/2010/main" val="1173054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category is match between the system</a:t>
            </a:r>
            <a:r>
              <a:rPr lang="en-US" baseline="0" dirty="0"/>
              <a:t> and the world (or the “real world.”) This is one of the most frequently violated heuristic categories. Health IT products may violate this one if their design doesn’t match the way users think and work, for example. Another example is that HIT may have large volumes of data and information but few options to see synthesized information or to detect patterns in the data. </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solidFill>
                  <a:srgbClr val="000000"/>
                </a:solidFill>
              </a:rPr>
              <a:pPr>
                <a:defRPr/>
              </a:pPr>
              <a:t>18</a:t>
            </a:fld>
            <a:endParaRPr lang="en-US">
              <a:solidFill>
                <a:srgbClr val="000000"/>
              </a:solidFill>
            </a:endParaRPr>
          </a:p>
        </p:txBody>
      </p:sp>
    </p:spTree>
    <p:extLst>
      <p:ext uri="{BB962C8B-B14F-4D97-AF65-F5344CB8AC3E}">
        <p14:creationId xmlns:p14="http://schemas.microsoft.com/office/powerpoint/2010/main" val="2401620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is the </a:t>
            </a:r>
            <a:r>
              <a:rPr lang="en-US" dirty="0" err="1"/>
              <a:t>eMAR</a:t>
            </a:r>
            <a:r>
              <a:rPr lang="en-US" dirty="0"/>
              <a:t> we saw earlier. Focus on the “as of” button at the top of the screen.</a:t>
            </a:r>
            <a:r>
              <a:rPr lang="en-US" baseline="0" dirty="0"/>
              <a:t> This button indicates the last time data were downloaded to the screen. To get the most current data downloads, users must push the “as of” button continuously (because the system only downloads data about every 15 minutes.) If users forget or they are very busy, the risk is that the newest orders get missed, e.g., a critical medication might be discontinued and the nurse wouldn’t know or a new medication might be ordered that the nurse needs to administer.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19</a:t>
            </a:fld>
            <a:endParaRPr lang="en-US"/>
          </a:p>
        </p:txBody>
      </p:sp>
    </p:spTree>
    <p:extLst>
      <p:ext uri="{BB962C8B-B14F-4D97-AF65-F5344CB8AC3E}">
        <p14:creationId xmlns:p14="http://schemas.microsoft.com/office/powerpoint/2010/main" val="38609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a:t>
            </a:fld>
            <a:endParaRPr lang="en-US"/>
          </a:p>
        </p:txBody>
      </p:sp>
    </p:spTree>
    <p:extLst>
      <p:ext uri="{BB962C8B-B14F-4D97-AF65-F5344CB8AC3E}">
        <p14:creationId xmlns:p14="http://schemas.microsoft.com/office/powerpoint/2010/main" val="931125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screen shows a typical patient problem list. This may not match with clinicians’ “real world” because of a few reasons: (1) There is no indication of why a patient is in for the current visit as all problems are listed and no</a:t>
            </a:r>
            <a:r>
              <a:rPr lang="en-US" baseline="0" dirty="0"/>
              <a:t> indicators exist for the </a:t>
            </a:r>
            <a:r>
              <a:rPr lang="en-US" dirty="0"/>
              <a:t>most recent problems or their urgency), and (2) there is no indicator of the priority of problems. Perhaps hypertension is under control by diabetes is not, for example. </a:t>
            </a:r>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20</a:t>
            </a:fld>
            <a:endParaRPr lang="en-US"/>
          </a:p>
        </p:txBody>
      </p:sp>
    </p:spTree>
    <p:extLst>
      <p:ext uri="{BB962C8B-B14F-4D97-AF65-F5344CB8AC3E}">
        <p14:creationId xmlns:p14="http://schemas.microsoft.com/office/powerpoint/2010/main" val="3457943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screen depicts a redesign of a patient problem list that illustrates priority problems,</a:t>
            </a:r>
            <a:r>
              <a:rPr lang="en-US" baseline="0" dirty="0"/>
              <a:t> the significance of </a:t>
            </a:r>
            <a:r>
              <a:rPr lang="en-US" baseline="0" dirty="0" err="1"/>
              <a:t>disase</a:t>
            </a:r>
            <a:r>
              <a:rPr lang="en-US" baseline="0" dirty="0"/>
              <a:t> and how well controlled conditions are. This example is a bit</a:t>
            </a:r>
            <a:r>
              <a:rPr lang="en-US" dirty="0"/>
              <a:t> cartoon-</a:t>
            </a:r>
            <a:r>
              <a:rPr lang="en-US" dirty="0" err="1"/>
              <a:t>ish</a:t>
            </a:r>
            <a:r>
              <a:rPr lang="en-US" dirty="0"/>
              <a:t>, but you can see that the cardiac issues, diabetes, and high cholesterol are the biggest problems by their size and location on the graph. The color helps a</a:t>
            </a:r>
            <a:r>
              <a:rPr lang="en-US" baseline="0" dirty="0"/>
              <a:t> clinician determine problem</a:t>
            </a:r>
            <a:r>
              <a:rPr lang="en-US" dirty="0"/>
              <a:t> priority, what problems are stable, and each problem’s significance.</a:t>
            </a:r>
            <a:r>
              <a:rPr lang="en-US" baseline="0" dirty="0"/>
              <a:t> I</a:t>
            </a:r>
            <a:r>
              <a:rPr lang="en-US" dirty="0"/>
              <a:t>t’s easy to determine these factors.</a:t>
            </a:r>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21</a:t>
            </a:fld>
            <a:endParaRPr lang="en-US"/>
          </a:p>
        </p:txBody>
      </p:sp>
    </p:spTree>
    <p:extLst>
      <p:ext uri="{BB962C8B-B14F-4D97-AF65-F5344CB8AC3E}">
        <p14:creationId xmlns:p14="http://schemas.microsoft.com/office/powerpoint/2010/main" val="1497148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is a nursing shift report sheet from Cerner. At the time of this research, there were only 2 types of shift reports in the EHR:</a:t>
            </a:r>
            <a:r>
              <a:rPr lang="en-US" baseline="0" dirty="0"/>
              <a:t> ICUs and all other units. This report is from a medical-surgical unit. </a:t>
            </a:r>
            <a:r>
              <a:rPr lang="en-US" dirty="0"/>
              <a:t>At the top is demographics and vital signs. The whole center section is imported from the patients orders, but a note on the form indicates that the orders</a:t>
            </a:r>
            <a:r>
              <a:rPr lang="en-US" baseline="0" dirty="0"/>
              <a:t> are not complete</a:t>
            </a:r>
            <a:r>
              <a:rPr lang="en-US" dirty="0"/>
              <a:t>. The bottom shows a hand-written grid for medications and hand-written notes can be seen on the side of the report.</a:t>
            </a:r>
            <a:r>
              <a:rPr lang="en-US" baseline="0" dirty="0"/>
              <a:t> </a:t>
            </a:r>
            <a:r>
              <a:rPr lang="en-US" dirty="0"/>
              <a:t>Although the sheet listed some information, it did not</a:t>
            </a:r>
            <a:r>
              <a:rPr lang="en-US" baseline="0" dirty="0"/>
              <a:t> represent the way nurses work or think about report. In particular, shift report consists of more than information sharing. It is also a time that nurses set care priorities, organize their work for the whole shift including determining specific tasks to be done and write memory jogs for important information such as tracking lab test results on a particular patient. The form helps with some information gathering but does not assist with planning for medications, tasks or priorities.</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22</a:t>
            </a:fld>
            <a:endParaRPr lang="en-US"/>
          </a:p>
        </p:txBody>
      </p:sp>
    </p:spTree>
    <p:extLst>
      <p:ext uri="{BB962C8B-B14F-4D97-AF65-F5344CB8AC3E}">
        <p14:creationId xmlns:p14="http://schemas.microsoft.com/office/powerpoint/2010/main" val="3107709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category called minimalist deals with displaying cogent information to</a:t>
            </a:r>
            <a:r>
              <a:rPr lang="en-US" baseline="0" dirty="0"/>
              <a:t> primary users and not displaying superfluous information.</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23</a:t>
            </a:fld>
            <a:endParaRPr lang="en-US"/>
          </a:p>
        </p:txBody>
      </p:sp>
    </p:spTree>
    <p:extLst>
      <p:ext uri="{BB962C8B-B14F-4D97-AF65-F5344CB8AC3E}">
        <p14:creationId xmlns:p14="http://schemas.microsoft.com/office/powerpoint/2010/main" val="2102088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screen might have more than one issue! The designers had the right idea in mind—to consolidate the info needed to assess a patient with diabetes. However, not all the pertinent information is available for a diabetes screening and superfluous information is on the screen. Think of an annual visit for a patient with diabetes and that all pertinent information should be organized for easy viewing such as annual eye and foot exams as well as A1C values. Never mind the distracting colors!</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24</a:t>
            </a:fld>
            <a:endParaRPr lang="en-US"/>
          </a:p>
        </p:txBody>
      </p:sp>
    </p:spTree>
    <p:extLst>
      <p:ext uri="{BB962C8B-B14F-4D97-AF65-F5344CB8AC3E}">
        <p14:creationId xmlns:p14="http://schemas.microsoft.com/office/powerpoint/2010/main" val="567984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category was exemplified</a:t>
            </a:r>
            <a:r>
              <a:rPr lang="en-US" baseline="0" dirty="0"/>
              <a:t> earlier in the slides where we mention that users had to memorize the meaning of icons, for example. An especially acute </a:t>
            </a:r>
            <a:r>
              <a:rPr lang="en-US" dirty="0"/>
              <a:t>problem is having to remember steps and sequences across multiple modules and tasks.</a:t>
            </a:r>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25</a:t>
            </a:fld>
            <a:endParaRPr lang="en-US"/>
          </a:p>
        </p:txBody>
      </p:sp>
    </p:spTree>
    <p:extLst>
      <p:ext uri="{BB962C8B-B14F-4D97-AF65-F5344CB8AC3E}">
        <p14:creationId xmlns:p14="http://schemas.microsoft.com/office/powerpoint/2010/main" val="32862447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Back to the BCMA example to illustrate this category. Nurses have to remember the precise</a:t>
            </a:r>
            <a:r>
              <a:rPr lang="en-US" baseline="0" dirty="0"/>
              <a:t> sequence </a:t>
            </a:r>
            <a:r>
              <a:rPr lang="en-US" dirty="0"/>
              <a:t>to assure they have the “big</a:t>
            </a:r>
            <a:r>
              <a:rPr lang="en-US" baseline="0" dirty="0"/>
              <a:t> picture” of all patient medications. Nurses pull up the three BCMA screens first, but then have to remember to review for any new orders in </a:t>
            </a:r>
            <a:r>
              <a:rPr lang="en-US" dirty="0"/>
              <a:t>CPRS to get them to transfer over. They cannot review orders in BCMA or access CPRS from BCMA so must separately</a:t>
            </a:r>
            <a:r>
              <a:rPr lang="en-US" baseline="0" dirty="0"/>
              <a:t> log into CPRS. </a:t>
            </a:r>
            <a:r>
              <a:rPr lang="en-US" dirty="0"/>
              <a:t>In addition, nurses</a:t>
            </a:r>
            <a:r>
              <a:rPr lang="en-US" baseline="0" dirty="0"/>
              <a:t> must remember which kind of med is on which screen, e.g., discontinued orders or those dropped due to an expiration date (and might be inadvertently missing in BCMA, are in CPRS. While this process does not seem onerous, all these system quirks add up and increase cognitive burden.</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26</a:t>
            </a:fld>
            <a:endParaRPr lang="en-US"/>
          </a:p>
        </p:txBody>
      </p:sp>
    </p:spTree>
    <p:extLst>
      <p:ext uri="{BB962C8B-B14F-4D97-AF65-F5344CB8AC3E}">
        <p14:creationId xmlns:p14="http://schemas.microsoft.com/office/powerpoint/2010/main" val="1983850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27</a:t>
            </a:fld>
            <a:endParaRPr lang="en-US"/>
          </a:p>
        </p:txBody>
      </p:sp>
    </p:spTree>
    <p:extLst>
      <p:ext uri="{BB962C8B-B14F-4D97-AF65-F5344CB8AC3E}">
        <p14:creationId xmlns:p14="http://schemas.microsoft.com/office/powerpoint/2010/main" val="3478731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how the more specific message can guide users to problem solve. Also, error</a:t>
            </a:r>
            <a:r>
              <a:rPr lang="en-US" baseline="0" dirty="0"/>
              <a:t> messages should be in context, specific to the situation, be constructive.</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28</a:t>
            </a:fld>
            <a:endParaRPr lang="en-US"/>
          </a:p>
        </p:txBody>
      </p:sp>
    </p:spTree>
    <p:extLst>
      <p:ext uri="{BB962C8B-B14F-4D97-AF65-F5344CB8AC3E}">
        <p14:creationId xmlns:p14="http://schemas.microsoft.com/office/powerpoint/2010/main" val="35072371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good example of a good error message because it doesn’t just tell you that the username OR password is incorrect. It tells you exactly which one is incorrect and highlights that box.</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29</a:t>
            </a:fld>
            <a:endParaRPr lang="en-US"/>
          </a:p>
        </p:txBody>
      </p:sp>
    </p:spTree>
    <p:extLst>
      <p:ext uri="{BB962C8B-B14F-4D97-AF65-F5344CB8AC3E}">
        <p14:creationId xmlns:p14="http://schemas.microsoft.com/office/powerpoint/2010/main" val="351446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topics this module will cover.</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a:t>
            </a:fld>
            <a:endParaRPr lang="en-US"/>
          </a:p>
        </p:txBody>
      </p:sp>
    </p:spTree>
    <p:extLst>
      <p:ext uri="{BB962C8B-B14F-4D97-AF65-F5344CB8AC3E}">
        <p14:creationId xmlns:p14="http://schemas.microsoft.com/office/powerpoint/2010/main" val="3551414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particularly</a:t>
            </a:r>
            <a:r>
              <a:rPr lang="en-US" baseline="0" dirty="0"/>
              <a:t> important category for health IT. </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30</a:t>
            </a:fld>
            <a:endParaRPr lang="en-US"/>
          </a:p>
        </p:txBody>
      </p:sp>
    </p:spTree>
    <p:extLst>
      <p:ext uri="{BB962C8B-B14F-4D97-AF65-F5344CB8AC3E}">
        <p14:creationId xmlns:p14="http://schemas.microsoft.com/office/powerpoint/2010/main" val="38632722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difficult to obtain the “big picture” (also called situation awareness) of this patient’s medications as they </a:t>
            </a:r>
            <a:r>
              <a:rPr lang="en-US" baseline="0" dirty="0"/>
              <a:t>have to scroll back and forth and up and down to see all the medications or to check whether a medication was missed. There is no indicator of a missed med outside the field of view. While a simple fix of a missed med notation is possible, the fundamental issue persists, that the design does not support good medication situation awareness.</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31</a:t>
            </a:fld>
            <a:endParaRPr lang="en-US"/>
          </a:p>
        </p:txBody>
      </p:sp>
    </p:spTree>
    <p:extLst>
      <p:ext uri="{BB962C8B-B14F-4D97-AF65-F5344CB8AC3E}">
        <p14:creationId xmlns:p14="http://schemas.microsoft.com/office/powerpoint/2010/main" val="2890391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The </a:t>
            </a:r>
            <a:r>
              <a:rPr lang="en-US" baseline="0" dirty="0" err="1"/>
              <a:t>Septra</a:t>
            </a:r>
            <a:r>
              <a:rPr lang="en-US" baseline="0" dirty="0"/>
              <a:t> order example is explained fully in a book by Wachter (2015). A series of errors exacerbated through the local EHR and human error resulted in a pediatric patient receiving 38.5 tabs of </a:t>
            </a:r>
            <a:r>
              <a:rPr lang="en-US" baseline="0" dirty="0" err="1"/>
              <a:t>Septra</a:t>
            </a:r>
            <a:r>
              <a:rPr lang="en-US" baseline="0" dirty="0"/>
              <a:t> instead of his routine dose of 2 per day (160 mg total).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patient was taking </a:t>
            </a:r>
            <a:r>
              <a:rPr lang="en-US" dirty="0" err="1"/>
              <a:t>Septra</a:t>
            </a:r>
            <a:r>
              <a:rPr lang="en-US" dirty="0"/>
              <a:t> bid for recurrent</a:t>
            </a:r>
            <a:r>
              <a:rPr lang="en-US" baseline="0" dirty="0"/>
              <a:t> skin and lung infections. The Epic default was to order mg/kg but the physician wanted 160 mg total per day. See the middle of the screen for the error. When the physician typed in 160 mg, the default was 160 mg/kg or 38.5 tabs. The institution was a research institution so removed typical alerts and guardrails for doses that exceeded normal limits. Both the pharmacy and nursing thought the dose was high but rationalized it away. The patient received the dose, coded later but was successfully resuscitated.</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32</a:t>
            </a:fld>
            <a:endParaRPr lang="en-US"/>
          </a:p>
        </p:txBody>
      </p:sp>
    </p:spTree>
    <p:extLst>
      <p:ext uri="{BB962C8B-B14F-4D97-AF65-F5344CB8AC3E}">
        <p14:creationId xmlns:p14="http://schemas.microsoft.com/office/powerpoint/2010/main" val="2255706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33</a:t>
            </a:fld>
            <a:endParaRPr lang="en-US"/>
          </a:p>
        </p:txBody>
      </p:sp>
    </p:spTree>
    <p:extLst>
      <p:ext uri="{BB962C8B-B14F-4D97-AF65-F5344CB8AC3E}">
        <p14:creationId xmlns:p14="http://schemas.microsoft.com/office/powerpoint/2010/main" val="31176284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Staggers, et al, (2015) evaluated BCMA and discovered the abbreviations IEN and HSM. We asked nurses what they meant and they had no idea. The use of these terms violates this heuristic and also minimalist.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a:t>It’s important to know what common abbreviations are used by clinicians and other system users. For example, web designers abbreviated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Directory of Nurse Researchers as DNR, but this abbreviation means Do Not Resuscitate to health professionals.</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34</a:t>
            </a:fld>
            <a:endParaRPr lang="en-US"/>
          </a:p>
        </p:txBody>
      </p:sp>
    </p:spTree>
    <p:extLst>
      <p:ext uri="{BB962C8B-B14F-4D97-AF65-F5344CB8AC3E}">
        <p14:creationId xmlns:p14="http://schemas.microsoft.com/office/powerpoint/2010/main" val="5914233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a:t>
            </a:r>
            <a:r>
              <a:rPr lang="en-US" baseline="0" dirty="0"/>
              <a:t> of use the users’ language that was misinterpreted by the system.</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35</a:t>
            </a:fld>
            <a:endParaRPr lang="en-US"/>
          </a:p>
        </p:txBody>
      </p:sp>
    </p:spTree>
    <p:extLst>
      <p:ext uri="{BB962C8B-B14F-4D97-AF65-F5344CB8AC3E}">
        <p14:creationId xmlns:p14="http://schemas.microsoft.com/office/powerpoint/2010/main" val="1773808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36</a:t>
            </a:fld>
            <a:endParaRPr lang="en-US"/>
          </a:p>
        </p:txBody>
      </p:sp>
    </p:spTree>
    <p:extLst>
      <p:ext uri="{BB962C8B-B14F-4D97-AF65-F5344CB8AC3E}">
        <p14:creationId xmlns:p14="http://schemas.microsoft.com/office/powerpoint/2010/main" val="339022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more examples of the 14 categories and additional explanations, please go to this site. UT Houston has a variety of tools and educational material on usability methods.</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37</a:t>
            </a:fld>
            <a:endParaRPr lang="en-US"/>
          </a:p>
        </p:txBody>
      </p:sp>
    </p:spTree>
    <p:extLst>
      <p:ext uri="{BB962C8B-B14F-4D97-AF65-F5344CB8AC3E}">
        <p14:creationId xmlns:p14="http://schemas.microsoft.com/office/powerpoint/2010/main" val="9103470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consolidated list in case learners would like to have</a:t>
            </a:r>
            <a:r>
              <a:rPr lang="en-US" baseline="0" dirty="0"/>
              <a:t> it during their own evaluations.</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38</a:t>
            </a:fld>
            <a:endParaRPr lang="en-US"/>
          </a:p>
        </p:txBody>
      </p:sp>
    </p:spTree>
    <p:extLst>
      <p:ext uri="{BB962C8B-B14F-4D97-AF65-F5344CB8AC3E}">
        <p14:creationId xmlns:p14="http://schemas.microsoft.com/office/powerpoint/2010/main" val="585032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reference</a:t>
            </a:r>
            <a:r>
              <a:rPr lang="en-US" baseline="0"/>
              <a:t> only</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39</a:t>
            </a:fld>
            <a:endParaRPr lang="en-US"/>
          </a:p>
        </p:txBody>
      </p:sp>
    </p:spTree>
    <p:extLst>
      <p:ext uri="{BB962C8B-B14F-4D97-AF65-F5344CB8AC3E}">
        <p14:creationId xmlns:p14="http://schemas.microsoft.com/office/powerpoint/2010/main" val="31296086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Theresa Brown wrote a</a:t>
            </a:r>
            <a:r>
              <a:rPr lang="en-US" baseline="0" dirty="0"/>
              <a:t> book called The Shift </a:t>
            </a:r>
            <a:r>
              <a:rPr lang="en-US" dirty="0"/>
              <a:t>while she worked on a hem-</a:t>
            </a:r>
            <a:r>
              <a:rPr lang="en-US" dirty="0" err="1"/>
              <a:t>onc</a:t>
            </a:r>
            <a:r>
              <a:rPr lang="en-US" dirty="0"/>
              <a:t> unit. She briefly wrote about her experience with the local EHR. You may hear her read</a:t>
            </a:r>
            <a:r>
              <a:rPr lang="en-US" baseline="0" dirty="0"/>
              <a:t> this passage </a:t>
            </a:r>
            <a:r>
              <a:rPr lang="en-US" dirty="0"/>
              <a:t>by clicking</a:t>
            </a:r>
            <a:r>
              <a:rPr lang="en-US" baseline="0" dirty="0"/>
              <a:t> on the audio icon (your technology permitting). Here is what she wrote:</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1200" dirty="0">
                <a:solidFill>
                  <a:schemeClr val="tx1"/>
                </a:solidFill>
                <a:effectLst/>
                <a:latin typeface="Arial" charset="0"/>
                <a:ea typeface="ＭＳ Ｐゴシック" charset="0"/>
                <a:cs typeface="ＭＳ Ｐゴシック" charset="0"/>
              </a:rPr>
              <a:t>I do understand why thoroughness in documentation matters legally, but I sometimes wonder if sadists designed our software. It should not be easier to order a sweater from Lands End than to chart on my patients, but it is. Click, scroll, type, enter. Here's the menu with twenty choices, none of them the one I need. Here's the point where I need information from two different screens, but there's no way to toggle between them. Here's the screen with thirty discrete options to check, but the window it opens up only shows me five at a time. New lab results, X-rays, CT scans, MRIs: none of those generate an alert and the screen is full of minute icons, some of which represent functions I don't use or even understand.”</a:t>
            </a:r>
            <a:endParaRPr lang="en-US" sz="1200" kern="1200" dirty="0">
              <a:solidFill>
                <a:schemeClr val="tx1"/>
              </a:solidFill>
              <a:effectLst/>
              <a:latin typeface="Arial" charset="0"/>
              <a:ea typeface="ＭＳ Ｐゴシック" charset="0"/>
              <a:cs typeface="ＭＳ Ｐゴシック" charset="0"/>
            </a:endParaRPr>
          </a:p>
          <a:p>
            <a:endParaRPr lang="en-US" dirty="0"/>
          </a:p>
          <a:p>
            <a:r>
              <a:rPr lang="en-US" b="1" dirty="0"/>
              <a:t>Move to Intro to CDS Eval</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a:t>
            </a:fld>
            <a:endParaRPr lang="en-US"/>
          </a:p>
        </p:txBody>
      </p:sp>
    </p:spTree>
    <p:extLst>
      <p:ext uri="{BB962C8B-B14F-4D97-AF65-F5344CB8AC3E}">
        <p14:creationId xmlns:p14="http://schemas.microsoft.com/office/powerpoint/2010/main" val="2120378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reference only.</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40</a:t>
            </a:fld>
            <a:endParaRPr lang="en-US"/>
          </a:p>
        </p:txBody>
      </p:sp>
    </p:spTree>
    <p:extLst>
      <p:ext uri="{BB962C8B-B14F-4D97-AF65-F5344CB8AC3E}">
        <p14:creationId xmlns:p14="http://schemas.microsoft.com/office/powerpoint/2010/main" val="35662551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reference</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41</a:t>
            </a:fld>
            <a:endParaRPr lang="en-US"/>
          </a:p>
        </p:txBody>
      </p:sp>
    </p:spTree>
    <p:extLst>
      <p:ext uri="{BB962C8B-B14F-4D97-AF65-F5344CB8AC3E}">
        <p14:creationId xmlns:p14="http://schemas.microsoft.com/office/powerpoint/2010/main" val="3520104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Learners are reminded of the 6 steps in the CDS Impact Evaluation Framework shown here:</a:t>
            </a:r>
            <a:r>
              <a:rPr lang="en-US" baseline="0" dirty="0"/>
              <a:t> Define Assessment Goals, Develop Assessment Plan, Prepare for Assessment, Conduct Assessment, Analyze Data and Synthesize and Communicate Findings.</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43</a:t>
            </a:fld>
            <a:endParaRPr lang="en-US"/>
          </a:p>
        </p:txBody>
      </p:sp>
    </p:spTree>
    <p:extLst>
      <p:ext uri="{BB962C8B-B14F-4D97-AF65-F5344CB8AC3E}">
        <p14:creationId xmlns:p14="http://schemas.microsoft.com/office/powerpoint/2010/main" val="345051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apply the Framework to Heuristic</a:t>
            </a:r>
            <a:r>
              <a:rPr lang="en-US" baseline="0" dirty="0"/>
              <a:t> Evaluation starting with step 1, Define Assessment Goals.</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44</a:t>
            </a:fld>
            <a:endParaRPr lang="en-US"/>
          </a:p>
        </p:txBody>
      </p:sp>
    </p:spTree>
    <p:extLst>
      <p:ext uri="{BB962C8B-B14F-4D97-AF65-F5344CB8AC3E}">
        <p14:creationId xmlns:p14="http://schemas.microsoft.com/office/powerpoint/2010/main" val="1976244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45</a:t>
            </a:fld>
            <a:endParaRPr lang="en-US"/>
          </a:p>
        </p:txBody>
      </p:sp>
    </p:spTree>
    <p:extLst>
      <p:ext uri="{BB962C8B-B14F-4D97-AF65-F5344CB8AC3E}">
        <p14:creationId xmlns:p14="http://schemas.microsoft.com/office/powerpoint/2010/main" val="41099307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already chosen heuristic evaluation, so we will skip step 2 and go to step 3: Prepare for Assessment.</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46</a:t>
            </a:fld>
            <a:endParaRPr lang="en-US"/>
          </a:p>
        </p:txBody>
      </p:sp>
    </p:spTree>
    <p:extLst>
      <p:ext uri="{BB962C8B-B14F-4D97-AF65-F5344CB8AC3E}">
        <p14:creationId xmlns:p14="http://schemas.microsoft.com/office/powerpoint/2010/main" val="4286926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typical elements</a:t>
            </a:r>
            <a:r>
              <a:rPr lang="en-US" baseline="0" dirty="0"/>
              <a:t> for Prepare for Assessment.</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47</a:t>
            </a:fld>
            <a:endParaRPr lang="en-US"/>
          </a:p>
        </p:txBody>
      </p:sp>
    </p:spTree>
    <p:extLst>
      <p:ext uri="{BB962C8B-B14F-4D97-AF65-F5344CB8AC3E}">
        <p14:creationId xmlns:p14="http://schemas.microsoft.com/office/powerpoint/2010/main" val="33351513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48</a:t>
            </a:fld>
            <a:endParaRPr lang="en-US"/>
          </a:p>
        </p:txBody>
      </p:sp>
    </p:spTree>
    <p:extLst>
      <p:ext uri="{BB962C8B-B14F-4D97-AF65-F5344CB8AC3E}">
        <p14:creationId xmlns:p14="http://schemas.microsoft.com/office/powerpoint/2010/main" val="3029085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a:t>
            </a:r>
            <a:r>
              <a:rPr lang="en-US" baseline="0" dirty="0"/>
              <a:t> to five</a:t>
            </a:r>
            <a:r>
              <a:rPr lang="en-US" dirty="0"/>
              <a:t> single-domain experts will find between 74%– 87% or usability problems, while two to three dual-domain experts find between 81%– 90% of usability problems (Nielsen, 1992). </a:t>
            </a:r>
          </a:p>
          <a:p>
            <a:r>
              <a:rPr lang="en-US" dirty="0"/>
              <a:t>Considerations for selecting evaluators include:</a:t>
            </a:r>
          </a:p>
          <a:p>
            <a:pPr marL="171450" lvl="0" indent="-171450">
              <a:buFont typeface="Arial" panose="020B0604020202020204" pitchFamily="34" charset="0"/>
              <a:buChar char="•"/>
            </a:pPr>
            <a:r>
              <a:rPr lang="en-US" sz="1200" kern="1200" dirty="0">
                <a:solidFill>
                  <a:schemeClr val="tx1"/>
                </a:solidFill>
                <a:effectLst/>
                <a:latin typeface="Arial" charset="0"/>
                <a:ea typeface="ＭＳ Ｐゴシック" charset="0"/>
                <a:cs typeface="ＭＳ Ｐゴシック" charset="0"/>
              </a:rPr>
              <a:t>Clinical expertise;</a:t>
            </a:r>
          </a:p>
          <a:p>
            <a:pPr marL="171450" lvl="0" indent="-171450">
              <a:buFont typeface="Arial" panose="020B0604020202020204" pitchFamily="34" charset="0"/>
              <a:buChar char="•"/>
            </a:pPr>
            <a:r>
              <a:rPr lang="en-US" sz="1200" kern="1200" dirty="0">
                <a:solidFill>
                  <a:schemeClr val="tx1"/>
                </a:solidFill>
                <a:effectLst/>
                <a:latin typeface="Arial" charset="0"/>
                <a:ea typeface="ＭＳ Ｐゴシック" charset="0"/>
                <a:cs typeface="ＭＳ Ｐゴシック" charset="0"/>
              </a:rPr>
              <a:t>Expertise related to the CDS intervention;</a:t>
            </a:r>
          </a:p>
          <a:p>
            <a:pPr marL="171450" lvl="0" indent="-171450">
              <a:buFont typeface="Arial" panose="020B0604020202020204" pitchFamily="34" charset="0"/>
              <a:buChar char="•"/>
            </a:pPr>
            <a:r>
              <a:rPr lang="en-US" sz="1200" kern="1200" dirty="0">
                <a:solidFill>
                  <a:schemeClr val="tx1"/>
                </a:solidFill>
                <a:effectLst/>
                <a:latin typeface="Arial" charset="0"/>
                <a:ea typeface="ＭＳ Ｐゴシック" charset="0"/>
                <a:cs typeface="ＭＳ Ｐゴシック" charset="0"/>
              </a:rPr>
              <a:t>Informatics knowledge;</a:t>
            </a:r>
          </a:p>
          <a:p>
            <a:pPr marL="171450" lvl="0" indent="-171450">
              <a:buFont typeface="Arial" panose="020B0604020202020204" pitchFamily="34" charset="0"/>
              <a:buChar char="•"/>
            </a:pPr>
            <a:r>
              <a:rPr lang="en-US" sz="1200" kern="1200" dirty="0">
                <a:solidFill>
                  <a:schemeClr val="tx1"/>
                </a:solidFill>
                <a:effectLst/>
                <a:latin typeface="Arial" charset="0"/>
                <a:ea typeface="ＭＳ Ｐゴシック" charset="0"/>
                <a:cs typeface="ＭＳ Ｐゴシック" charset="0"/>
              </a:rPr>
              <a:t>Usability expertise;</a:t>
            </a:r>
          </a:p>
          <a:p>
            <a:pPr marL="171450" lvl="0" indent="-171450">
              <a:buFont typeface="Arial" panose="020B0604020202020204" pitchFamily="34" charset="0"/>
              <a:buChar char="•"/>
            </a:pPr>
            <a:r>
              <a:rPr lang="en-US" sz="1200" kern="1200" dirty="0">
                <a:solidFill>
                  <a:schemeClr val="tx1"/>
                </a:solidFill>
                <a:effectLst/>
                <a:latin typeface="Arial" charset="0"/>
                <a:ea typeface="ＭＳ Ｐゴシック" charset="0"/>
                <a:cs typeface="ＭＳ Ｐゴシック" charset="0"/>
              </a:rPr>
              <a:t>Research expertise;</a:t>
            </a:r>
          </a:p>
          <a:p>
            <a:pPr marL="171450" lvl="0" indent="-171450">
              <a:buFont typeface="Arial" panose="020B0604020202020204" pitchFamily="34" charset="0"/>
              <a:buChar char="•"/>
            </a:pPr>
            <a:r>
              <a:rPr lang="en-US" sz="1200" kern="1200" dirty="0">
                <a:solidFill>
                  <a:schemeClr val="tx1"/>
                </a:solidFill>
                <a:effectLst/>
                <a:latin typeface="Arial" charset="0"/>
                <a:ea typeface="ＭＳ Ｐゴシック" charset="0"/>
                <a:cs typeface="ＭＳ Ｐゴシック" charset="0"/>
              </a:rPr>
              <a:t>Experience in using heuristic evaluation in the past; or</a:t>
            </a:r>
          </a:p>
          <a:p>
            <a:pPr marL="171450" lvl="0" indent="-171450">
              <a:buFont typeface="Arial" panose="020B0604020202020204" pitchFamily="34" charset="0"/>
              <a:buChar char="•"/>
            </a:pPr>
            <a:r>
              <a:rPr lang="en-US" sz="1200" kern="1200" dirty="0">
                <a:solidFill>
                  <a:schemeClr val="tx1"/>
                </a:solidFill>
                <a:effectLst/>
                <a:latin typeface="Arial" charset="0"/>
                <a:ea typeface="ＭＳ Ｐゴシック" charset="0"/>
                <a:cs typeface="ＭＳ Ｐゴシック" charset="0"/>
              </a:rPr>
              <a:t>A combination of the above.</a:t>
            </a:r>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49</a:t>
            </a:fld>
            <a:endParaRPr lang="en-US"/>
          </a:p>
        </p:txBody>
      </p:sp>
    </p:spTree>
    <p:extLst>
      <p:ext uri="{BB962C8B-B14F-4D97-AF65-F5344CB8AC3E}">
        <p14:creationId xmlns:p14="http://schemas.microsoft.com/office/powerpoint/2010/main" val="18216991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this is an expert assessment, participants are not needed. After the experts complete their evaluations, they may find consultation with users helpful to verify and validate findings.</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50</a:t>
            </a:fld>
            <a:endParaRPr lang="en-US"/>
          </a:p>
        </p:txBody>
      </p:sp>
    </p:spTree>
    <p:extLst>
      <p:ext uri="{BB962C8B-B14F-4D97-AF65-F5344CB8AC3E}">
        <p14:creationId xmlns:p14="http://schemas.microsoft.com/office/powerpoint/2010/main" val="2988708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was a brief introduction to this technique in previous modules but we will be going to more depth in this module.</a:t>
            </a:r>
          </a:p>
          <a:p>
            <a:pPr marL="171450" indent="-171450">
              <a:buFont typeface="Arial" panose="020B0604020202020204" pitchFamily="34" charset="0"/>
              <a:buChar char="•"/>
            </a:pPr>
            <a:r>
              <a:rPr lang="en-US" dirty="0"/>
              <a:t>This is a tried and true (classic) method that has been used widely for years. It was developed by Nielsen, the man shown in the bottom right corner</a:t>
            </a:r>
            <a:r>
              <a:rPr lang="en-US" baseline="0" dirty="0"/>
              <a:t> of this slide.</a:t>
            </a:r>
          </a:p>
          <a:p>
            <a:pPr marL="171450" indent="-171450">
              <a:buFont typeface="Arial" panose="020B0604020202020204" pitchFamily="34" charset="0"/>
              <a:buChar char="•"/>
            </a:pPr>
            <a:r>
              <a:rPr lang="en-US" baseline="0" dirty="0"/>
              <a:t>Although it’s called an expert method, evaluators who learn the method are considered experts</a:t>
            </a:r>
          </a:p>
          <a:p>
            <a:pPr marL="171450" indent="-171450">
              <a:buFont typeface="Arial" panose="020B0604020202020204" pitchFamily="34" charset="0"/>
              <a:buChar char="•"/>
            </a:pPr>
            <a:r>
              <a:rPr lang="en-US" baseline="0" dirty="0"/>
              <a:t>The technique has been used to assess health applications in the past.</a:t>
            </a:r>
            <a:endParaRPr lang="en-US" dirty="0"/>
          </a:p>
          <a:p>
            <a:pPr marL="171450" indent="-171450">
              <a:buFont typeface="Arial" panose="020B0604020202020204" pitchFamily="34" charset="0"/>
              <a:buChar char="•"/>
            </a:pPr>
            <a:r>
              <a:rPr lang="en-US" dirty="0"/>
              <a:t>Both Nielsen and Norman (the listed reference on the slide)</a:t>
            </a:r>
            <a:r>
              <a:rPr lang="en-US" baseline="0" dirty="0"/>
              <a:t> </a:t>
            </a:r>
            <a:r>
              <a:rPr lang="en-US" dirty="0"/>
              <a:t>have been in the HCI/usability/human factors field for years.</a:t>
            </a:r>
          </a:p>
          <a:p>
            <a:pPr marL="171450" indent="-171450">
              <a:buFont typeface="Arial" panose="020B0604020202020204" pitchFamily="34" charset="0"/>
              <a:buChar char="•"/>
            </a:pPr>
            <a:r>
              <a:rPr lang="en-US" dirty="0"/>
              <a:t>Heuristic evaluation is called a discount usability technique because it’s easy to learn and implement, and it consumes relatively little time and resources. </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5</a:t>
            </a:fld>
            <a:endParaRPr lang="en-US"/>
          </a:p>
        </p:txBody>
      </p:sp>
    </p:spTree>
    <p:extLst>
      <p:ext uri="{BB962C8B-B14F-4D97-AF65-F5344CB8AC3E}">
        <p14:creationId xmlns:p14="http://schemas.microsoft.com/office/powerpoint/2010/main" val="30728310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cs typeface="Arial"/>
              </a:rPr>
              <a:t>Evaluators may need to work with the IT department to set up a computerized testing environment for evaluators so they don't inadvertently compromise real patient data during their assessment. Or they may obtain access to the training environment.</a:t>
            </a:r>
          </a:p>
          <a:p>
            <a:pPr marL="171450" indent="-171450">
              <a:buFont typeface="Arial" charset="0"/>
              <a:buChar char="•"/>
            </a:pPr>
            <a:r>
              <a:rPr lang="en-US" dirty="0">
                <a:cs typeface="Arial"/>
              </a:rPr>
              <a:t>The</a:t>
            </a:r>
            <a:r>
              <a:rPr lang="en-US" baseline="0" dirty="0">
                <a:cs typeface="Arial"/>
              </a:rPr>
              <a:t> e</a:t>
            </a:r>
            <a:r>
              <a:rPr lang="en-US" dirty="0">
                <a:cs typeface="Arial"/>
              </a:rPr>
              <a:t>nvironment must allow refresh of the application as new evaluators begin their assessment.</a:t>
            </a:r>
          </a:p>
          <a:p>
            <a:endParaRPr lang="en-US" dirty="0">
              <a:latin typeface="Arial"/>
              <a:cs typeface="Arial"/>
            </a:endParaRP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51</a:t>
            </a:fld>
            <a:endParaRPr lang="en-US"/>
          </a:p>
        </p:txBody>
      </p:sp>
    </p:spTree>
    <p:extLst>
      <p:ext uri="{BB962C8B-B14F-4D97-AF65-F5344CB8AC3E}">
        <p14:creationId xmlns:p14="http://schemas.microsoft.com/office/powerpoint/2010/main" val="26122495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tasks</a:t>
            </a:r>
          </a:p>
          <a:p>
            <a:pPr marL="628650" lvl="1" indent="-171450">
              <a:buFont typeface="Arial" panose="020B0604020202020204" pitchFamily="34" charset="0"/>
              <a:buChar char="•"/>
            </a:pPr>
            <a:r>
              <a:rPr lang="en-US" dirty="0"/>
              <a:t>Example of specific and discrete task would be “navigate to the vital signs section of the </a:t>
            </a:r>
            <a:r>
              <a:rPr lang="en-US" dirty="0" err="1"/>
              <a:t>SMARTForm</a:t>
            </a:r>
            <a:r>
              <a:rPr lang="en-US" dirty="0"/>
              <a:t>,” not “navigate around the interface.”</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52</a:t>
            </a:fld>
            <a:endParaRPr lang="en-US"/>
          </a:p>
        </p:txBody>
      </p:sp>
    </p:spTree>
    <p:extLst>
      <p:ext uri="{BB962C8B-B14F-4D97-AF65-F5344CB8AC3E}">
        <p14:creationId xmlns:p14="http://schemas.microsoft.com/office/powerpoint/2010/main" val="24911707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to illustrate the types</a:t>
            </a:r>
            <a:r>
              <a:rPr lang="en-US" baseline="0" dirty="0"/>
              <a:t> of tasks that might be defined for interacting with an </a:t>
            </a:r>
            <a:r>
              <a:rPr lang="en-US" baseline="0" dirty="0" err="1"/>
              <a:t>eMAR</a:t>
            </a:r>
            <a:r>
              <a:rPr lang="en-US" baseline="0" dirty="0"/>
              <a:t>. See how distinct they are and how they can guide an evaluator during a heuristic evaluation.</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53</a:t>
            </a:fld>
            <a:endParaRPr lang="en-US"/>
          </a:p>
        </p:txBody>
      </p:sp>
    </p:spTree>
    <p:extLst>
      <p:ext uri="{BB962C8B-B14F-4D97-AF65-F5344CB8AC3E}">
        <p14:creationId xmlns:p14="http://schemas.microsoft.com/office/powerpoint/2010/main" val="26144303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This is a template for</a:t>
            </a:r>
            <a:r>
              <a:rPr lang="en-US" baseline="0" dirty="0"/>
              <a:t> reference.</a:t>
            </a:r>
            <a:r>
              <a:rPr lang="en-US" dirty="0"/>
              <a:t> Templates for briefing instructions are available in the Assessment Protocol for this</a:t>
            </a:r>
            <a:r>
              <a:rPr lang="en-US" baseline="0" dirty="0"/>
              <a:t> method and the other usability methods we discussed as part of this training.</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54</a:t>
            </a:fld>
            <a:endParaRPr lang="en-US"/>
          </a:p>
        </p:txBody>
      </p:sp>
    </p:spTree>
    <p:extLst>
      <p:ext uri="{BB962C8B-B14F-4D97-AF65-F5344CB8AC3E}">
        <p14:creationId xmlns:p14="http://schemas.microsoft.com/office/powerpoint/2010/main" val="15679692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 training materials: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cs typeface="Arial"/>
              </a:rPr>
              <a:t>When evaluators are given the same information during training, it increases the likelihood that major usability problems will be discovered</a:t>
            </a:r>
            <a:r>
              <a:rPr lang="en-US" baseline="0" dirty="0">
                <a:cs typeface="Arial"/>
              </a:rPr>
              <a:t> and it reduces variability among evaluators’ findings to avoid lack of depth in interactions among evaluators. Training is important for anyone who is not a regular user of the product, and it is critical for evaluators who are unfamiliar with the product. Beyond that, evaluators</a:t>
            </a:r>
            <a:r>
              <a:rPr lang="en-US" dirty="0">
                <a:cs typeface="Arial"/>
              </a:rPr>
              <a:t> bring in their own knowledge and skills to the evaluation.</a:t>
            </a:r>
            <a:endParaRPr lang="en-US" dirty="0">
              <a:solidFill>
                <a:srgbClr val="000000"/>
              </a:solidFill>
              <a:latin typeface="Arial"/>
              <a:cs typeface="Arial"/>
            </a:endParaRP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As needed, the lead evaluator can conduct the training sessions on the intervention or heuristic evaluation or standardized institutional</a:t>
            </a:r>
            <a:r>
              <a:rPr lang="en-US" baseline="0" dirty="0"/>
              <a:t> training may be available</a:t>
            </a:r>
            <a:r>
              <a:rPr lang="en-US" dirty="0"/>
              <a:t>.</a:t>
            </a:r>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55</a:t>
            </a:fld>
            <a:endParaRPr lang="en-US"/>
          </a:p>
        </p:txBody>
      </p:sp>
    </p:spTree>
    <p:extLst>
      <p:ext uri="{BB962C8B-B14F-4D97-AF65-F5344CB8AC3E}">
        <p14:creationId xmlns:p14="http://schemas.microsoft.com/office/powerpoint/2010/main" val="8552737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Arial"/>
              </a:rPr>
              <a:t>The</a:t>
            </a:r>
            <a:r>
              <a:rPr lang="en-US" baseline="0" dirty="0">
                <a:cs typeface="Arial"/>
              </a:rPr>
              <a:t> d</a:t>
            </a:r>
            <a:r>
              <a:rPr lang="en-US" dirty="0">
                <a:cs typeface="Arial"/>
              </a:rPr>
              <a:t>emographic form will include any information that may impact how the evaluator will use/interpret the intervention. This can include their specific experience in health, education level, etc.</a:t>
            </a:r>
            <a:endParaRPr lang="en-US" dirty="0">
              <a:latin typeface="Arial"/>
              <a:cs typeface="Arial"/>
            </a:endParaRP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56</a:t>
            </a:fld>
            <a:endParaRPr lang="en-US"/>
          </a:p>
        </p:txBody>
      </p:sp>
    </p:spTree>
    <p:extLst>
      <p:ext uri="{BB962C8B-B14F-4D97-AF65-F5344CB8AC3E}">
        <p14:creationId xmlns:p14="http://schemas.microsoft.com/office/powerpoint/2010/main" val="18551368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a:t>
            </a:r>
            <a:r>
              <a:rPr lang="en-US" baseline="0" dirty="0"/>
              <a:t> slides show heuristic category examples that overlap both the prepare and conduct the assessment. They provide guidance to the team to m</a:t>
            </a:r>
            <a:r>
              <a:rPr lang="en-US" dirty="0"/>
              <a:t>ake</a:t>
            </a:r>
            <a:r>
              <a:rPr lang="en-US" baseline="0" dirty="0"/>
              <a:t> sure the team understands definitions and items for evaluation under each heuristic category.</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57</a:t>
            </a:fld>
            <a:endParaRPr lang="en-US"/>
          </a:p>
        </p:txBody>
      </p:sp>
    </p:spTree>
    <p:extLst>
      <p:ext uri="{BB962C8B-B14F-4D97-AF65-F5344CB8AC3E}">
        <p14:creationId xmlns:p14="http://schemas.microsoft.com/office/powerpoint/2010/main" val="21281188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58</a:t>
            </a:fld>
            <a:endParaRPr lang="en-US"/>
          </a:p>
        </p:txBody>
      </p:sp>
    </p:spTree>
    <p:extLst>
      <p:ext uri="{BB962C8B-B14F-4D97-AF65-F5344CB8AC3E}">
        <p14:creationId xmlns:p14="http://schemas.microsoft.com/office/powerpoint/2010/main" val="13499242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59</a:t>
            </a:fld>
            <a:endParaRPr lang="en-US"/>
          </a:p>
        </p:txBody>
      </p:sp>
    </p:spTree>
    <p:extLst>
      <p:ext uri="{BB962C8B-B14F-4D97-AF65-F5344CB8AC3E}">
        <p14:creationId xmlns:p14="http://schemas.microsoft.com/office/powerpoint/2010/main" val="31700415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60</a:t>
            </a:fld>
            <a:endParaRPr lang="en-US"/>
          </a:p>
        </p:txBody>
      </p:sp>
    </p:spTree>
    <p:extLst>
      <p:ext uri="{BB962C8B-B14F-4D97-AF65-F5344CB8AC3E}">
        <p14:creationId xmlns:p14="http://schemas.microsoft.com/office/powerpoint/2010/main" val="7711484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module, we covered user observations. In this one, heuristic evaluations. You can use both in an evaluation as that could give you a nice blend of user techniques and expert techniques to discover usability problems.</a:t>
            </a:r>
          </a:p>
          <a:p>
            <a:r>
              <a:rPr lang="en-US" dirty="0"/>
              <a:t>Evaluators</a:t>
            </a:r>
            <a:r>
              <a:rPr lang="en-US" baseline="0" dirty="0"/>
              <a:t> use h</a:t>
            </a:r>
            <a:r>
              <a:rPr lang="en-US" dirty="0"/>
              <a:t>euristic evaluation to identify usability problems, assign them to categories (heuristic categories) and then rate their severity. The</a:t>
            </a:r>
            <a:r>
              <a:rPr lang="en-US" baseline="0" dirty="0"/>
              <a:t> technique is important as usability </a:t>
            </a:r>
            <a:r>
              <a:rPr lang="en-US" dirty="0"/>
              <a:t>problems can then be translated</a:t>
            </a:r>
            <a:r>
              <a:rPr lang="en-US" baseline="0" dirty="0"/>
              <a:t> into design requirements. Please note that a usability problem can</a:t>
            </a:r>
            <a:r>
              <a:rPr lang="en-US" dirty="0"/>
              <a:t> be assigned to more than one category. </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a:t>
            </a:fld>
            <a:endParaRPr lang="en-US"/>
          </a:p>
        </p:txBody>
      </p:sp>
    </p:spTree>
    <p:extLst>
      <p:ext uri="{BB962C8B-B14F-4D97-AF65-F5344CB8AC3E}">
        <p14:creationId xmlns:p14="http://schemas.microsoft.com/office/powerpoint/2010/main" val="1004159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tool embedded in Windows that evaluators may find helpful as they conduct an evaluation</a:t>
            </a:r>
            <a:r>
              <a:rPr lang="en-US" baseline="0" dirty="0"/>
              <a:t>. At minimum, it provides a method for screen capture to illustrate important or catastrophic usability problems.</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61</a:t>
            </a:fld>
            <a:endParaRPr lang="en-US"/>
          </a:p>
        </p:txBody>
      </p:sp>
    </p:spTree>
    <p:extLst>
      <p:ext uri="{BB962C8B-B14F-4D97-AF65-F5344CB8AC3E}">
        <p14:creationId xmlns:p14="http://schemas.microsoft.com/office/powerpoint/2010/main" val="6886330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move to step 4: Conduct Assessment</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62</a:t>
            </a:fld>
            <a:endParaRPr lang="en-US"/>
          </a:p>
        </p:txBody>
      </p:sp>
    </p:spTree>
    <p:extLst>
      <p:ext uri="{BB962C8B-B14F-4D97-AF65-F5344CB8AC3E}">
        <p14:creationId xmlns:p14="http://schemas.microsoft.com/office/powerpoint/2010/main" val="2261294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Heuristic evaluation involves a number of steps:</a:t>
            </a:r>
          </a:p>
          <a:p>
            <a:pPr marL="171450" indent="-171450">
              <a:buFont typeface="Arial" panose="020B0604020202020204" pitchFamily="34" charset="0"/>
              <a:buChar char="•"/>
            </a:pPr>
            <a:r>
              <a:rPr lang="en-US" dirty="0"/>
              <a:t>Evaluators will use previously developed validated tasks to step through the intervention individually</a:t>
            </a:r>
            <a:r>
              <a:rPr lang="en-US" baseline="0" dirty="0"/>
              <a:t> first</a:t>
            </a:r>
            <a:r>
              <a:rPr lang="en-US" dirty="0"/>
              <a:t>.</a:t>
            </a:r>
          </a:p>
          <a:p>
            <a:pPr marL="171450" indent="-171450">
              <a:buFont typeface="Arial" panose="020B0604020202020204" pitchFamily="34" charset="0"/>
              <a:buChar char="•"/>
            </a:pPr>
            <a:r>
              <a:rPr lang="en-US" dirty="0">
                <a:latin typeface="Arial"/>
              </a:rPr>
              <a:t>They will record any usability problems they encounter on the previously developed data collection form.</a:t>
            </a:r>
          </a:p>
          <a:p>
            <a:pPr marL="171450" indent="-171450">
              <a:buFont typeface="Arial" panose="020B0604020202020204" pitchFamily="34" charset="0"/>
              <a:buChar char="•"/>
            </a:pPr>
            <a:r>
              <a:rPr lang="en-US" dirty="0">
                <a:latin typeface="Arial"/>
              </a:rPr>
              <a:t>Evaluators can use the heuristic categories as a guide to identify problems, including major and minor usability problems.</a:t>
            </a:r>
          </a:p>
          <a:p>
            <a:pPr marL="171450" indent="-171450">
              <a:buFont typeface="Arial" panose="020B0604020202020204" pitchFamily="34" charset="0"/>
              <a:buChar char="•"/>
            </a:pPr>
            <a:r>
              <a:rPr lang="en-US" dirty="0">
                <a:solidFill>
                  <a:srgbClr val="000000"/>
                </a:solidFill>
                <a:latin typeface="Arial"/>
                <a:cs typeface="Arial"/>
              </a:rPr>
              <a:t>Data collection forms may be virtual or hand-written. They often include screenshots.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solidFill>
                  <a:srgbClr val="000000"/>
                </a:solidFill>
                <a:latin typeface="Arial"/>
                <a:cs typeface="Arial"/>
              </a:rPr>
              <a:t>Data can be submitted in person, online, through email, etc.</a:t>
            </a:r>
          </a:p>
          <a:p>
            <a:pPr marL="171450" indent="-171450">
              <a:buFont typeface="Arial" panose="020B0604020202020204" pitchFamily="34" charset="0"/>
              <a:buChar char="•"/>
            </a:pPr>
            <a:r>
              <a:rPr lang="en-US" dirty="0">
                <a:solidFill>
                  <a:srgbClr val="000000"/>
                </a:solidFill>
                <a:latin typeface="Arial"/>
                <a:cs typeface="Arial"/>
              </a:rPr>
              <a:t>The</a:t>
            </a:r>
            <a:r>
              <a:rPr lang="en-US" baseline="0" dirty="0">
                <a:solidFill>
                  <a:srgbClr val="000000"/>
                </a:solidFill>
                <a:latin typeface="Arial"/>
                <a:cs typeface="Arial"/>
              </a:rPr>
              <a:t> lead evaluator compiles and consolidates the list of usability problems.</a:t>
            </a:r>
            <a:endParaRPr lang="en-US" dirty="0">
              <a:solidFill>
                <a:srgbClr val="000000"/>
              </a:solidFill>
              <a:latin typeface="Arial"/>
              <a:cs typeface="Arial"/>
            </a:endParaRPr>
          </a:p>
          <a:p>
            <a:pPr marL="171450" indent="-171450">
              <a:buFont typeface="Arial" panose="020B0604020202020204" pitchFamily="34" charset="0"/>
              <a:buChar char="•"/>
            </a:pPr>
            <a:endParaRPr lang="en-US" dirty="0">
              <a:latin typeface="Arial"/>
            </a:endParaRP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63</a:t>
            </a:fld>
            <a:endParaRPr lang="en-US"/>
          </a:p>
        </p:txBody>
      </p:sp>
    </p:spTree>
    <p:extLst>
      <p:ext uri="{BB962C8B-B14F-4D97-AF65-F5344CB8AC3E}">
        <p14:creationId xmlns:p14="http://schemas.microsoft.com/office/powerpoint/2010/main" val="42038491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one example of a table to document usability problems</a:t>
            </a:r>
            <a:r>
              <a:rPr lang="en-US" baseline="0" dirty="0"/>
              <a:t> with associated screenshots for initial data collection.</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64</a:t>
            </a:fld>
            <a:endParaRPr lang="en-US"/>
          </a:p>
        </p:txBody>
      </p:sp>
    </p:spTree>
    <p:extLst>
      <p:ext uri="{BB962C8B-B14F-4D97-AF65-F5344CB8AC3E}">
        <p14:creationId xmlns:p14="http://schemas.microsoft.com/office/powerpoint/2010/main" val="2443106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65</a:t>
            </a:fld>
            <a:endParaRPr lang="en-US"/>
          </a:p>
        </p:txBody>
      </p:sp>
    </p:spTree>
    <p:extLst>
      <p:ext uri="{BB962C8B-B14F-4D97-AF65-F5344CB8AC3E}">
        <p14:creationId xmlns:p14="http://schemas.microsoft.com/office/powerpoint/2010/main" val="4173884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a:t>Lead evaluator consolidates problems into master list but evaluators may need to clarify description of problems before analyses occur</a:t>
            </a:r>
          </a:p>
          <a:p>
            <a:pPr marL="628650" lvl="1" indent="-171450">
              <a:buFont typeface="Arial" panose="020B0604020202020204" pitchFamily="34" charset="0"/>
              <a:buChar char="•"/>
            </a:pPr>
            <a:r>
              <a:rPr lang="en-US"/>
              <a:t>Convene the evaluators as a group to discuss and clarify</a:t>
            </a:r>
          </a:p>
          <a:p>
            <a:pPr marL="171450" lvl="0" indent="-171450">
              <a:buFont typeface="Arial" panose="020B0604020202020204" pitchFamily="34" charset="0"/>
              <a:buChar char="•"/>
            </a:pPr>
            <a:r>
              <a:rPr lang="en-US"/>
              <a:t>Lead evaluator will total how frequently problems occurred across evaluators</a:t>
            </a:r>
          </a:p>
          <a:p>
            <a:pPr marL="171450" lvl="0" indent="-171450">
              <a:buFont typeface="Arial" panose="020B0604020202020204" pitchFamily="34" charset="0"/>
              <a:buChar char="•"/>
            </a:pPr>
            <a:r>
              <a:rPr lang="en-US"/>
              <a:t>Once a problem is placed into a heuristic category, it is known as a heuristic violation</a:t>
            </a:r>
          </a:p>
          <a:p>
            <a:pPr marL="628650" lvl="1" indent="-171450">
              <a:buFont typeface="Arial" panose="020B0604020202020204" pitchFamily="34" charset="0"/>
              <a:buChar char="•"/>
            </a:pPr>
            <a:r>
              <a:rPr lang="en-US"/>
              <a:t>Can be completed by the lead evaluator or in a group</a:t>
            </a:r>
          </a:p>
          <a:p>
            <a:pPr marL="171450" lvl="0" indent="-171450">
              <a:buFont typeface="Arial" panose="020B0604020202020204" pitchFamily="34" charset="0"/>
              <a:buChar char="•"/>
            </a:pPr>
            <a:r>
              <a:rPr lang="en-US"/>
              <a:t>A problem may also be placed into more than one heuristic category</a:t>
            </a:r>
          </a:p>
          <a:p>
            <a:pPr marL="171450" lvl="0" indent="-171450">
              <a:buFont typeface="Arial" panose="020B0604020202020204" pitchFamily="34" charset="0"/>
              <a:buChar char="•"/>
            </a:pPr>
            <a:r>
              <a:rPr lang="en-US"/>
              <a:t>Evaluators assign severity ratings so an average severity rating is calculated for each problem that occurs for more than one evaluator</a:t>
            </a:r>
          </a:p>
          <a:p>
            <a:pPr marL="171450" lvl="0" indent="-171450">
              <a:buFont typeface="Arial" panose="020B0604020202020204" pitchFamily="34" charset="0"/>
              <a:buChar char="•"/>
            </a:pPr>
            <a:r>
              <a:rPr lang="en-US"/>
              <a:t>Expanded data collection form will include task, description, heuristic violations, severity, and frequency</a:t>
            </a:r>
          </a:p>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66</a:t>
            </a:fld>
            <a:endParaRPr lang="en-US"/>
          </a:p>
        </p:txBody>
      </p:sp>
    </p:spTree>
    <p:extLst>
      <p:ext uri="{BB962C8B-B14F-4D97-AF65-F5344CB8AC3E}">
        <p14:creationId xmlns:p14="http://schemas.microsoft.com/office/powerpoint/2010/main" val="25761965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tool is from the VA’s 10x10 program (provided by Scott Wood,</a:t>
            </a:r>
            <a:r>
              <a:rPr lang="en-US" baseline="0" dirty="0"/>
              <a:t> PhD)</a:t>
            </a:r>
            <a:r>
              <a:rPr lang="en-US" dirty="0"/>
              <a:t> and shows findings</a:t>
            </a:r>
            <a:r>
              <a:rPr lang="en-US" baseline="0" dirty="0"/>
              <a:t> across analysis steps. </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68</a:t>
            </a:fld>
            <a:endParaRPr lang="en-US"/>
          </a:p>
        </p:txBody>
      </p:sp>
    </p:spTree>
    <p:extLst>
      <p:ext uri="{BB962C8B-B14F-4D97-AF65-F5344CB8AC3E}">
        <p14:creationId xmlns:p14="http://schemas.microsoft.com/office/powerpoint/2010/main" val="33795348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69</a:t>
            </a:fld>
            <a:endParaRPr lang="en-US"/>
          </a:p>
        </p:txBody>
      </p:sp>
    </p:spTree>
    <p:extLst>
      <p:ext uri="{BB962C8B-B14F-4D97-AF65-F5344CB8AC3E}">
        <p14:creationId xmlns:p14="http://schemas.microsoft.com/office/powerpoint/2010/main" val="776398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Heuristic</a:t>
            </a:r>
            <a:r>
              <a:rPr lang="en-US" baseline="0" dirty="0"/>
              <a:t> evaluation can be used in any phase of the systems lifecycle. Resources are economical: 3-5 (single-domain) and 2-3 (dual domain). An important note is that </a:t>
            </a:r>
            <a:r>
              <a:rPr lang="en-US" dirty="0"/>
              <a:t>If evaluators use heuristic evaluation to find usability problems while a product is in development or while tailoring a new product, evaluators can find usability problems early on</a:t>
            </a:r>
            <a:r>
              <a:rPr lang="en-US" baseline="0" dirty="0"/>
              <a:t> when they are more easily addressed.</a:t>
            </a:r>
            <a:endParaRPr lang="en-US" dirty="0"/>
          </a:p>
          <a:p>
            <a:r>
              <a:rPr lang="en-US" dirty="0"/>
              <a:t>.</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7</a:t>
            </a:fld>
            <a:endParaRPr lang="en-US"/>
          </a:p>
        </p:txBody>
      </p:sp>
    </p:spTree>
    <p:extLst>
      <p:ext uri="{BB962C8B-B14F-4D97-AF65-F5344CB8AC3E}">
        <p14:creationId xmlns:p14="http://schemas.microsoft.com/office/powerpoint/2010/main" val="2935633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summarizes the benefits and disadvantages of Heuristic</a:t>
            </a:r>
            <a:r>
              <a:rPr lang="en-US" baseline="0" dirty="0"/>
              <a:t> Evaluation. Its benefits include that it is cost and time effective and typically uncovers many usability problems. Its main disadvantage is that it excludes end users (by definition) and if only single-domain evaluators are not experts in the field the CDS intervention addresses, the list of usability problems may be more minor in nature.</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8</a:t>
            </a:fld>
            <a:endParaRPr lang="en-US"/>
          </a:p>
        </p:txBody>
      </p:sp>
    </p:spTree>
    <p:extLst>
      <p:ext uri="{BB962C8B-B14F-4D97-AF65-F5344CB8AC3E}">
        <p14:creationId xmlns:p14="http://schemas.microsoft.com/office/powerpoint/2010/main" val="4187340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slides address 14 heuristic</a:t>
            </a:r>
            <a:r>
              <a:rPr lang="en-US" baseline="0" dirty="0"/>
              <a:t> categories from Zhang, et al. (2003). Each is explained and examples are given.</a:t>
            </a:r>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9</a:t>
            </a:fld>
            <a:endParaRPr lang="en-US"/>
          </a:p>
        </p:txBody>
      </p:sp>
    </p:spTree>
    <p:extLst>
      <p:ext uri="{BB962C8B-B14F-4D97-AF65-F5344CB8AC3E}">
        <p14:creationId xmlns:p14="http://schemas.microsoft.com/office/powerpoint/2010/main" val="3426652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latin typeface="Georgia"/>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bg1"/>
                </a:solidFill>
                <a:latin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pPr>
              <a:defRPr/>
            </a:pPr>
            <a:fld id="{F673221A-0008-49CE-89D9-8A86DA71527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bjectRigh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r>
              <a:rPr lang="en-US"/>
              <a:t>DATE</a:t>
            </a:r>
          </a:p>
        </p:txBody>
      </p:sp>
      <p:sp>
        <p:nvSpPr>
          <p:cNvPr id="4" name="Footer Placeholder 3"/>
          <p:cNvSpPr>
            <a:spLocks noGrp="1"/>
          </p:cNvSpPr>
          <p:nvPr>
            <p:ph type="ftr" sz="quarter" idx="11"/>
          </p:nvPr>
        </p:nvSpPr>
        <p:spPr/>
        <p:txBody>
          <a:bodyPr/>
          <a:lstStyle/>
          <a:p>
            <a:pPr>
              <a:defRPr/>
            </a:pPr>
            <a:r>
              <a:rPr lang="en-US"/>
              <a:t>DOCUMENT TYPE/STATUS</a:t>
            </a:r>
          </a:p>
        </p:txBody>
      </p:sp>
      <p:sp>
        <p:nvSpPr>
          <p:cNvPr id="5" name="Slide Number Placeholder 4"/>
          <p:cNvSpPr>
            <a:spLocks noGrp="1"/>
          </p:cNvSpPr>
          <p:nvPr>
            <p:ph type="sldNum" sz="quarter" idx="12"/>
          </p:nvPr>
        </p:nvSpPr>
        <p:spPr/>
        <p:txBody>
          <a:bodyPr/>
          <a:lstStyle/>
          <a:p>
            <a:pPr>
              <a:defRPr/>
            </a:pPr>
            <a:fld id="{A687B29D-AAB7-4F84-A803-086484AB6C62}" type="slidenum">
              <a:rPr lang="en-US" smtClean="0"/>
              <a:pPr>
                <a:defRPr/>
              </a:pPr>
              <a:t>‹#›</a:t>
            </a:fld>
            <a:endParaRPr lang="en-US"/>
          </a:p>
        </p:txBody>
      </p:sp>
      <p:sp>
        <p:nvSpPr>
          <p:cNvPr id="6"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
        <p:nvSpPr>
          <p:cNvPr id="8" name="Content Placeholder 7"/>
          <p:cNvSpPr>
            <a:spLocks noGrp="1"/>
          </p:cNvSpPr>
          <p:nvPr>
            <p:ph sz="quarter" idx="13"/>
          </p:nvPr>
        </p:nvSpPr>
        <p:spPr>
          <a:xfrm>
            <a:off x="457200" y="1128157"/>
            <a:ext cx="5053013" cy="50707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4"/>
          </p:nvPr>
        </p:nvSpPr>
        <p:spPr>
          <a:xfrm>
            <a:off x="5961063" y="2043113"/>
            <a:ext cx="2725737" cy="2778125"/>
          </a:xfrm>
          <a:prstGeom prst="rect">
            <a:avLst/>
          </a:prstGeom>
        </p:spPr>
        <p:txBody>
          <a:bodyPr/>
          <a:lstStyle/>
          <a:p>
            <a:pPr lvl="0"/>
            <a:endParaRPr lang="en-US"/>
          </a:p>
        </p:txBody>
      </p:sp>
    </p:spTree>
    <p:extLst>
      <p:ext uri="{BB962C8B-B14F-4D97-AF65-F5344CB8AC3E}">
        <p14:creationId xmlns:p14="http://schemas.microsoft.com/office/powerpoint/2010/main" val="1572870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
        <p:nvSpPr>
          <p:cNvPr id="6" name="Content Placeholder 2"/>
          <p:cNvSpPr>
            <a:spLocks noGrp="1"/>
          </p:cNvSpPr>
          <p:nvPr>
            <p:ph idx="1"/>
          </p:nvPr>
        </p:nvSpPr>
        <p:spPr>
          <a:xfrm>
            <a:off x="457200" y="1132115"/>
            <a:ext cx="8229600" cy="5040086"/>
          </a:xfrm>
          <a:prstGeom prst="rect">
            <a:avLst/>
          </a:prstGeom>
        </p:spPr>
        <p:txBody>
          <a:bodyPr/>
          <a:lstStyle>
            <a:lvl1pPr>
              <a:defRPr>
                <a:solidFill>
                  <a:srgbClr val="17478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7" name="Slide Number Placeholder 10"/>
          <p:cNvSpPr>
            <a:spLocks noGrp="1"/>
          </p:cNvSpPr>
          <p:nvPr>
            <p:ph type="sldNum" sz="quarter" idx="12"/>
          </p:nvPr>
        </p:nvSpPr>
        <p:spPr/>
        <p:txBody>
          <a:bodyPr/>
          <a:lstStyle>
            <a:lvl1pPr>
              <a:defRPr/>
            </a:lvl1pPr>
          </a:lstStyle>
          <a:p>
            <a:pPr>
              <a:defRPr/>
            </a:pPr>
            <a:fld id="{6B864F98-A3F4-4225-9B73-C923C3F85F37}" type="slidenum">
              <a:rPr lang="en-US"/>
              <a:pPr>
                <a:defRPr/>
              </a:pPr>
              <a:t>‹#›</a:t>
            </a:fld>
            <a:endParaRPr lang="en-US"/>
          </a:p>
        </p:txBody>
      </p:sp>
    </p:spTree>
    <p:extLst>
      <p:ext uri="{BB962C8B-B14F-4D97-AF65-F5344CB8AC3E}">
        <p14:creationId xmlns:p14="http://schemas.microsoft.com/office/powerpoint/2010/main" val="4256568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Object Righ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5729844" cy="43542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pPr>
              <a:defRPr/>
            </a:pPr>
            <a:fld id="{953D45C7-AFA8-4622-8BFA-D400F3569C1E}" type="slidenum">
              <a:rPr lang="en-US"/>
              <a:pPr>
                <a:defRPr/>
              </a:pPr>
              <a:t>‹#›</a:t>
            </a:fld>
            <a:endParaRPr lang="en-US"/>
          </a:p>
        </p:txBody>
      </p:sp>
      <p:sp>
        <p:nvSpPr>
          <p:cNvPr id="8"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
        <p:nvSpPr>
          <p:cNvPr id="10" name="Text Placeholder 9"/>
          <p:cNvSpPr>
            <a:spLocks noGrp="1"/>
          </p:cNvSpPr>
          <p:nvPr>
            <p:ph type="body" sz="quarter" idx="13"/>
          </p:nvPr>
        </p:nvSpPr>
        <p:spPr>
          <a:xfrm>
            <a:off x="457200" y="1143000"/>
            <a:ext cx="8229600" cy="457200"/>
          </a:xfrm>
          <a:prstGeom prst="rect">
            <a:avLst/>
          </a:prstGeom>
        </p:spPr>
        <p:txBody>
          <a:bodyPr/>
          <a:lstStyle>
            <a:lvl1pPr marL="0" indent="0">
              <a:buNone/>
              <a:defRPr b="1">
                <a:solidFill>
                  <a:srgbClr val="174782"/>
                </a:solidFill>
              </a:defRPr>
            </a:lvl1pPr>
          </a:lstStyle>
          <a:p>
            <a:pPr lvl="0"/>
            <a:r>
              <a:rPr lang="en-US"/>
              <a:t>Click to edit Master text styles</a:t>
            </a:r>
          </a:p>
        </p:txBody>
      </p:sp>
      <p:sp>
        <p:nvSpPr>
          <p:cNvPr id="9" name="Content Placeholder 6"/>
          <p:cNvSpPr>
            <a:spLocks noGrp="1"/>
          </p:cNvSpPr>
          <p:nvPr>
            <p:ph sz="quarter" idx="14"/>
          </p:nvPr>
        </p:nvSpPr>
        <p:spPr>
          <a:xfrm>
            <a:off x="6553200" y="2482088"/>
            <a:ext cx="2133600" cy="2136775"/>
          </a:xfrm>
          <a:prstGeom prst="rect">
            <a:avLst/>
          </a:prstGeom>
        </p:spPr>
        <p:txBody>
          <a:bodyPr/>
          <a:lstStyle/>
          <a:p>
            <a:pPr marL="742950" marR="0" lvl="1" indent="-285750" algn="l" defTabSz="457200" rtl="0" eaLnBrk="1" fontAlgn="base" latinLnBrk="0" hangingPunct="1">
              <a:lnSpc>
                <a:spcPct val="100000"/>
              </a:lnSpc>
              <a:spcBef>
                <a:spcPct val="20000"/>
              </a:spcBef>
              <a:spcAft>
                <a:spcPct val="0"/>
              </a:spcAft>
              <a:buClrTx/>
              <a:buSzTx/>
              <a:buFont typeface="Arial" charset="0"/>
              <a:buNone/>
              <a:tabLst/>
              <a:defRPr/>
            </a:pPr>
            <a:endParaRPr lang="en-US"/>
          </a:p>
        </p:txBody>
      </p:sp>
    </p:spTree>
    <p:extLst>
      <p:ext uri="{BB962C8B-B14F-4D97-AF65-F5344CB8AC3E}">
        <p14:creationId xmlns:p14="http://schemas.microsoft.com/office/powerpoint/2010/main" val="3971065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reaker P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799" y="4803228"/>
            <a:ext cx="7775029" cy="1140372"/>
          </a:xfrm>
          <a:prstGeom prst="rect">
            <a:avLst/>
          </a:prstGeom>
        </p:spPr>
        <p:txBody>
          <a:bodyPr>
            <a:normAutofit/>
          </a:bodyPr>
          <a:lstStyle>
            <a:lvl1pPr marL="0" indent="0" algn="l">
              <a:buNone/>
              <a:defRPr sz="3200" b="1">
                <a:solidFill>
                  <a:schemeClr val="accent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Title 7"/>
          <p:cNvSpPr>
            <a:spLocks noGrp="1"/>
          </p:cNvSpPr>
          <p:nvPr>
            <p:ph type="title"/>
          </p:nvPr>
        </p:nvSpPr>
        <p:spPr>
          <a:xfrm>
            <a:off x="355421" y="3626054"/>
            <a:ext cx="8481152" cy="80366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43531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ottoms">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
        <p:nvSpPr>
          <p:cNvPr id="6" name="Content Placeholder 2"/>
          <p:cNvSpPr>
            <a:spLocks noGrp="1"/>
          </p:cNvSpPr>
          <p:nvPr>
            <p:ph idx="1"/>
          </p:nvPr>
        </p:nvSpPr>
        <p:spPr>
          <a:xfrm>
            <a:off x="457200" y="3431969"/>
            <a:ext cx="8229600" cy="2740231"/>
          </a:xfrm>
          <a:prstGeom prst="rect">
            <a:avLst/>
          </a:prstGeom>
        </p:spPr>
        <p:txBody>
          <a:bodyPr/>
          <a:lstStyle>
            <a:lvl1pPr>
              <a:defRPr>
                <a:solidFill>
                  <a:srgbClr val="174782"/>
                </a:solidFill>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7" name="Slide Number Placeholder 10"/>
          <p:cNvSpPr>
            <a:spLocks noGrp="1"/>
          </p:cNvSpPr>
          <p:nvPr>
            <p:ph type="sldNum" sz="quarter" idx="12"/>
          </p:nvPr>
        </p:nvSpPr>
        <p:spPr/>
        <p:txBody>
          <a:bodyPr/>
          <a:lstStyle>
            <a:lvl1pPr>
              <a:defRPr/>
            </a:lvl1pPr>
          </a:lstStyle>
          <a:p>
            <a:pPr>
              <a:defRPr/>
            </a:pPr>
            <a:fld id="{6B864F98-A3F4-4225-9B73-C923C3F85F37}" type="slidenum">
              <a:rPr lang="en-US"/>
              <a:pPr>
                <a:defRPr/>
              </a:pPr>
              <a:t>‹#›</a:t>
            </a:fld>
            <a:endParaRPr lang="en-US"/>
          </a:p>
        </p:txBody>
      </p:sp>
    </p:spTree>
    <p:extLst>
      <p:ext uri="{BB962C8B-B14F-4D97-AF65-F5344CB8AC3E}">
        <p14:creationId xmlns:p14="http://schemas.microsoft.com/office/powerpoint/2010/main" val="2644931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6" name="Text Placeholder 5"/>
          <p:cNvSpPr>
            <a:spLocks noGrp="1"/>
          </p:cNvSpPr>
          <p:nvPr>
            <p:ph type="body" sz="quarter" idx="11"/>
          </p:nvPr>
        </p:nvSpPr>
        <p:spPr>
          <a:xfrm>
            <a:off x="434975" y="1039907"/>
            <a:ext cx="8480425" cy="5137870"/>
          </a:xfrm>
        </p:spPr>
        <p:txBody>
          <a:bodyPr/>
          <a:lstStyle>
            <a:lvl2pPr>
              <a:defRPr sz="2600"/>
            </a:lvl2pPr>
            <a:lvl3pPr>
              <a:defRPr sz="2400"/>
            </a:lvl3pPr>
            <a:lvl4pPr>
              <a:defRPr sz="2200"/>
            </a:lvl4pPr>
            <a:lvl5pPr>
              <a:defRPr sz="2000"/>
            </a:lvl5pPr>
          </a:lstStyle>
          <a:p>
            <a:pPr lvl="0"/>
            <a:r>
              <a:rPr lang="en-US"/>
              <a:t>Click to edit Master text styles</a:t>
            </a:r>
          </a:p>
          <a:p>
            <a:pPr lvl="1"/>
            <a:r>
              <a:rPr lang="en-US"/>
              <a:t> 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3140178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24058"/>
            <a:ext cx="7772400" cy="1470025"/>
          </a:xfrm>
          <a:prstGeom prst="rect">
            <a:avLst/>
          </a:prstGeom>
        </p:spPr>
        <p:txBody>
          <a:bodyPr/>
          <a:lstStyle>
            <a:lvl1pPr>
              <a:defRPr sz="8000">
                <a:solidFill>
                  <a:schemeClr val="bg1"/>
                </a:solidFill>
                <a:latin typeface="Georgia"/>
              </a:defRPr>
            </a:lvl1pPr>
          </a:lstStyle>
          <a:p>
            <a:r>
              <a:rPr lang="en-US"/>
              <a:t>Click to edit Master title style</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6" name="Slide Number Placeholder 10"/>
          <p:cNvSpPr>
            <a:spLocks noGrp="1"/>
          </p:cNvSpPr>
          <p:nvPr>
            <p:ph type="sldNum" sz="quarter" idx="12"/>
          </p:nvPr>
        </p:nvSpPr>
        <p:spPr/>
        <p:txBody>
          <a:bodyPr/>
          <a:lstStyle>
            <a:lvl1pPr>
              <a:defRPr/>
            </a:lvl1pPr>
          </a:lstStyle>
          <a:p>
            <a:fld id="{059ABE3D-0306-47E9-8957-6FD3294A431B}" type="slidenum">
              <a:rPr lang="en-US" smtClean="0"/>
              <a:pPr/>
              <a:t>‹#›</a:t>
            </a:fld>
            <a:endParaRPr lang="en-US"/>
          </a:p>
        </p:txBody>
      </p:sp>
      <p:sp>
        <p:nvSpPr>
          <p:cNvPr id="9" name="Subtitle 2"/>
          <p:cNvSpPr txBox="1">
            <a:spLocks/>
          </p:cNvSpPr>
          <p:nvPr userDrawn="1"/>
        </p:nvSpPr>
        <p:spPr>
          <a:xfrm>
            <a:off x="1371600" y="5467350"/>
            <a:ext cx="6400800" cy="796816"/>
          </a:xfrm>
          <a:prstGeom prst="rect">
            <a:avLst/>
          </a:prstGeom>
        </p:spPr>
        <p:txBody>
          <a:bodyPr/>
          <a:lstStyle>
            <a:lvl1pPr marL="0" indent="0" algn="ctr" defTabSz="457200" rtl="0" eaLnBrk="1" fontAlgn="base" hangingPunct="1">
              <a:spcBef>
                <a:spcPct val="20000"/>
              </a:spcBef>
              <a:spcAft>
                <a:spcPct val="0"/>
              </a:spcAft>
              <a:buFont typeface="Arial" charset="0"/>
              <a:buNone/>
              <a:defRPr sz="3200" kern="1200">
                <a:solidFill>
                  <a:schemeClr val="bg1">
                    <a:lumMod val="75000"/>
                  </a:schemeClr>
                </a:solidFill>
                <a:latin typeface="Georgia"/>
                <a:ea typeface="ヒラギノ角ゴ Pro W3" charset="-128"/>
                <a:cs typeface="ヒラギノ角ゴ Pro W3" charset="-128"/>
              </a:defRPr>
            </a:lvl1pPr>
            <a:lvl2pPr marL="457200" indent="0" algn="ctr" defTabSz="457200" rtl="0" eaLnBrk="1" fontAlgn="base" hangingPunct="1">
              <a:spcBef>
                <a:spcPct val="20000"/>
              </a:spcBef>
              <a:spcAft>
                <a:spcPct val="0"/>
              </a:spcAft>
              <a:buFont typeface="Arial" charset="0"/>
              <a:buNone/>
              <a:defRPr sz="2800" kern="1200">
                <a:solidFill>
                  <a:schemeClr val="tx1">
                    <a:tint val="75000"/>
                  </a:schemeClr>
                </a:solidFill>
                <a:latin typeface="+mn-lt"/>
                <a:ea typeface="ヒラギノ角ゴ Pro W3" charset="-128"/>
                <a:cs typeface="ヒラギノ角ゴ Pro W3" charset="0"/>
              </a:defRPr>
            </a:lvl2pPr>
            <a:lvl3pPr marL="91440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mn-lt"/>
                <a:ea typeface="MS PGothic" pitchFamily="34" charset="-128"/>
                <a:cs typeface="ヒラギノ角ゴ Pro W3"/>
              </a:defRPr>
            </a:lvl3pPr>
            <a:lvl4pPr marL="13716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MS PGothic" pitchFamily="34" charset="-128"/>
                <a:cs typeface="ヒラギノ角ゴ Pro W3"/>
              </a:defRPr>
            </a:lvl4pPr>
            <a:lvl5pPr marL="18288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ヒラギノ角ゴ Pro W3" charset="-128"/>
                <a:cs typeface="ヒラギノ角ゴ Pro W3" charset="-128"/>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705"/>
            <a:ext cx="8229600" cy="45259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8"/>
          <p:cNvSpPr>
            <a:spLocks noGrp="1"/>
          </p:cNvSpPr>
          <p:nvPr>
            <p:ph type="dt" sz="half" idx="10"/>
          </p:nvPr>
        </p:nvSpPr>
        <p:spPr/>
        <p:txBody>
          <a:bodyPr/>
          <a:lstStyle>
            <a:lvl1pPr>
              <a:defRPr>
                <a:latin typeface="Georgia" charset="0"/>
                <a:ea typeface="Georgia" charset="0"/>
                <a:cs typeface="Georgia" charset="0"/>
              </a:defRPr>
            </a:lvl1pPr>
          </a:lstStyle>
          <a:p>
            <a:pPr>
              <a:defRPr/>
            </a:pPr>
            <a:r>
              <a:rPr lang="en-US"/>
              <a:t>DATE</a:t>
            </a:r>
          </a:p>
        </p:txBody>
      </p:sp>
      <p:sp>
        <p:nvSpPr>
          <p:cNvPr id="5" name="Footer Placeholder 9"/>
          <p:cNvSpPr>
            <a:spLocks noGrp="1"/>
          </p:cNvSpPr>
          <p:nvPr>
            <p:ph type="ftr" sz="quarter" idx="11"/>
          </p:nvPr>
        </p:nvSpPr>
        <p:spPr/>
        <p:txBody>
          <a:bodyPr/>
          <a:lstStyle>
            <a:lvl1pPr>
              <a:defRPr>
                <a:latin typeface="Georgia" charset="0"/>
                <a:ea typeface="Georgia" charset="0"/>
                <a:cs typeface="Georgia" charset="0"/>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fld id="{059ABE3D-0306-47E9-8957-6FD3294A431B}" type="slidenum">
              <a:rPr lang="en-US" smtClean="0"/>
              <a:pPr/>
              <a:t>‹#›</a:t>
            </a:fld>
            <a:endParaRPr lang="en-US"/>
          </a:p>
        </p:txBody>
      </p:sp>
      <p:sp>
        <p:nvSpPr>
          <p:cNvPr id="7"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12840521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8"/>
          <p:cNvSpPr>
            <a:spLocks noGrp="1"/>
          </p:cNvSpPr>
          <p:nvPr>
            <p:ph type="dt" sz="half" idx="10"/>
          </p:nvPr>
        </p:nvSpPr>
        <p:spPr/>
        <p:txBody>
          <a:bodyPr/>
          <a:lstStyle>
            <a:lvl1pPr>
              <a:defRPr/>
            </a:lvl1pPr>
          </a:lstStyle>
          <a:p>
            <a:pPr>
              <a:defRPr/>
            </a:pPr>
            <a:r>
              <a:rPr lang="en-US"/>
              <a:t>DATE</a:t>
            </a:r>
          </a:p>
        </p:txBody>
      </p:sp>
      <p:sp>
        <p:nvSpPr>
          <p:cNvPr id="3" name="Footer Placeholder 9"/>
          <p:cNvSpPr>
            <a:spLocks noGrp="1"/>
          </p:cNvSpPr>
          <p:nvPr>
            <p:ph type="ftr" sz="quarter" idx="11"/>
          </p:nvPr>
        </p:nvSpPr>
        <p:spPr/>
        <p:txBody>
          <a:bodyPr/>
          <a:lstStyle>
            <a:lvl1pPr>
              <a:defRPr/>
            </a:lvl1pPr>
          </a:lstStyle>
          <a:p>
            <a:pPr>
              <a:defRPr/>
            </a:pPr>
            <a:r>
              <a:rPr lang="en-US"/>
              <a:t>DOCUMENT TYPE/STATUS</a:t>
            </a:r>
          </a:p>
        </p:txBody>
      </p:sp>
      <p:sp>
        <p:nvSpPr>
          <p:cNvPr id="4" name="Slide Number Placeholder 10"/>
          <p:cNvSpPr>
            <a:spLocks noGrp="1"/>
          </p:cNvSpPr>
          <p:nvPr>
            <p:ph type="sldNum" sz="quarter" idx="12"/>
          </p:nvPr>
        </p:nvSpPr>
        <p:spPr/>
        <p:txBody>
          <a:bodyPr/>
          <a:lstStyle>
            <a:lvl1pPr>
              <a:defRPr/>
            </a:lvl1pPr>
          </a:lstStyle>
          <a:p>
            <a:fld id="{059ABE3D-0306-47E9-8957-6FD3294A431B}" type="slidenum">
              <a:rPr lang="en-US" smtClean="0"/>
              <a:pPr/>
              <a:t>‹#›</a:t>
            </a:fld>
            <a:endParaRPr lang="en-US"/>
          </a:p>
        </p:txBody>
      </p:sp>
      <p:sp>
        <p:nvSpPr>
          <p:cNvPr id="5"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45587616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108076"/>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015086"/>
            <a:ext cx="4040188" cy="4111077"/>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4" y="1108076"/>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015086"/>
            <a:ext cx="4041775" cy="4111077"/>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DATE</a:t>
            </a:r>
          </a:p>
        </p:txBody>
      </p:sp>
      <p:sp>
        <p:nvSpPr>
          <p:cNvPr id="8" name="Footer Placeholder 7"/>
          <p:cNvSpPr>
            <a:spLocks noGrp="1"/>
          </p:cNvSpPr>
          <p:nvPr>
            <p:ph type="ftr" sz="quarter" idx="11"/>
          </p:nvPr>
        </p:nvSpPr>
        <p:spPr/>
        <p:txBody>
          <a:bodyPr/>
          <a:lstStyle/>
          <a:p>
            <a:r>
              <a:rPr lang="en-US">
                <a:solidFill>
                  <a:prstClr val="black">
                    <a:tint val="75000"/>
                  </a:prstClr>
                </a:solidFill>
              </a:rPr>
              <a:t>DOCUMENT TYPE/STATUS</a:t>
            </a:r>
          </a:p>
        </p:txBody>
      </p:sp>
      <p:sp>
        <p:nvSpPr>
          <p:cNvPr id="9" name="Slide Number Placeholder 8"/>
          <p:cNvSpPr>
            <a:spLocks noGrp="1"/>
          </p:cNvSpPr>
          <p:nvPr>
            <p:ph type="sldNum" sz="quarter" idx="12"/>
          </p:nvPr>
        </p:nvSpPr>
        <p:spPr/>
        <p:txBody>
          <a:bodyPr/>
          <a:lstStyle/>
          <a:p>
            <a:fld id="{059ABE3D-0306-47E9-8957-6FD3294A431B}" type="slidenum">
              <a:rPr lang="en-US" smtClean="0"/>
              <a:pPr/>
              <a:t>‹#›</a:t>
            </a:fld>
            <a:endParaRPr lang="en-US"/>
          </a:p>
        </p:txBody>
      </p:sp>
      <p:sp>
        <p:nvSpPr>
          <p:cNvPr id="11"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42204093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solidFill>
                  <a:prstClr val="black">
                    <a:tint val="75000"/>
                  </a:prstClr>
                </a:solidFill>
              </a:rPr>
              <a:t>DATE</a:t>
            </a:r>
          </a:p>
        </p:txBody>
      </p:sp>
      <p:sp>
        <p:nvSpPr>
          <p:cNvPr id="4" name="Footer Placeholder 3"/>
          <p:cNvSpPr>
            <a:spLocks noGrp="1"/>
          </p:cNvSpPr>
          <p:nvPr>
            <p:ph type="ftr" sz="quarter" idx="11"/>
          </p:nvPr>
        </p:nvSpPr>
        <p:spPr/>
        <p:txBody>
          <a:bodyPr/>
          <a:lstStyle/>
          <a:p>
            <a:r>
              <a:rPr lang="en-US">
                <a:solidFill>
                  <a:prstClr val="black">
                    <a:tint val="75000"/>
                  </a:prstClr>
                </a:solidFill>
              </a:rPr>
              <a:t>DOCUMENT TYPE/STATUS</a:t>
            </a:r>
          </a:p>
        </p:txBody>
      </p:sp>
      <p:sp>
        <p:nvSpPr>
          <p:cNvPr id="5" name="Slide Number Placeholder 4"/>
          <p:cNvSpPr>
            <a:spLocks noGrp="1"/>
          </p:cNvSpPr>
          <p:nvPr>
            <p:ph type="sldNum" sz="quarter" idx="12"/>
          </p:nvPr>
        </p:nvSpPr>
        <p:spPr/>
        <p:txBody>
          <a:bodyPr/>
          <a:lstStyle/>
          <a:p>
            <a:fld id="{059ABE3D-0306-47E9-8957-6FD3294A431B}" type="slidenum">
              <a:rPr lang="en-US" smtClean="0"/>
              <a:pPr/>
              <a:t>‹#›</a:t>
            </a:fld>
            <a:endParaRPr lang="en-US"/>
          </a:p>
        </p:txBody>
      </p:sp>
      <p:sp>
        <p:nvSpPr>
          <p:cNvPr id="7"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38970942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43542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pPr>
              <a:defRPr/>
            </a:pPr>
            <a:fld id="{953D45C7-AFA8-4622-8BFA-D400F3569C1E}" type="slidenum">
              <a:rPr lang="en-US"/>
              <a:pPr>
                <a:defRPr/>
              </a:pPr>
              <a:t>‹#›</a:t>
            </a:fld>
            <a:endParaRPr lang="en-US"/>
          </a:p>
        </p:txBody>
      </p:sp>
      <p:sp>
        <p:nvSpPr>
          <p:cNvPr id="8"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
        <p:nvSpPr>
          <p:cNvPr id="10" name="Text Placeholder 9"/>
          <p:cNvSpPr>
            <a:spLocks noGrp="1"/>
          </p:cNvSpPr>
          <p:nvPr>
            <p:ph type="body" sz="quarter" idx="13"/>
          </p:nvPr>
        </p:nvSpPr>
        <p:spPr>
          <a:xfrm>
            <a:off x="457200" y="1143000"/>
            <a:ext cx="8229600" cy="457200"/>
          </a:xfrm>
          <a:prstGeom prst="rect">
            <a:avLst/>
          </a:prstGeom>
        </p:spPr>
        <p:txBody>
          <a:bodyPr/>
          <a:lstStyle>
            <a:lvl1pPr marL="0" indent="0">
              <a:buNone/>
              <a:defRPr b="1">
                <a:solidFill>
                  <a:schemeClr val="accent1"/>
                </a:solidFill>
              </a:defRPr>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Text &amp;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5" name="Picture Placeholder 4"/>
          <p:cNvSpPr>
            <a:spLocks noGrp="1"/>
          </p:cNvSpPr>
          <p:nvPr>
            <p:ph type="pic" sz="quarter" idx="11"/>
          </p:nvPr>
        </p:nvSpPr>
        <p:spPr>
          <a:xfrm>
            <a:off x="5297186" y="2279309"/>
            <a:ext cx="3436938" cy="2900362"/>
          </a:xfrm>
        </p:spPr>
        <p:txBody>
          <a:bodyPr/>
          <a:lstStyle/>
          <a:p>
            <a:r>
              <a:rPr lang="en-US"/>
              <a:t>Click icon to add picture</a:t>
            </a:r>
          </a:p>
        </p:txBody>
      </p:sp>
      <p:sp>
        <p:nvSpPr>
          <p:cNvPr id="7" name="Text Placeholder 6"/>
          <p:cNvSpPr>
            <a:spLocks noGrp="1"/>
          </p:cNvSpPr>
          <p:nvPr>
            <p:ph type="body" sz="quarter" idx="12"/>
          </p:nvPr>
        </p:nvSpPr>
        <p:spPr>
          <a:xfrm>
            <a:off x="434975" y="1115121"/>
            <a:ext cx="4498975" cy="5062655"/>
          </a:xfrm>
        </p:spPr>
        <p:txBody>
          <a:bodyPr/>
          <a:lstStyle/>
          <a:p>
            <a:pPr lvl="0"/>
            <a:r>
              <a:rPr lang="en-US"/>
              <a:t>Click to edit Master text styles</a:t>
            </a:r>
          </a:p>
          <a:p>
            <a:pPr lvl="1"/>
            <a:r>
              <a:rPr lang="en-US"/>
              <a:t> 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2745976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 Text and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7" name="Text Placeholder 6"/>
          <p:cNvSpPr>
            <a:spLocks noGrp="1"/>
          </p:cNvSpPr>
          <p:nvPr>
            <p:ph type="body" sz="quarter" idx="12"/>
          </p:nvPr>
        </p:nvSpPr>
        <p:spPr>
          <a:xfrm>
            <a:off x="434975" y="1115122"/>
            <a:ext cx="4498975" cy="5073805"/>
          </a:xfrm>
        </p:spPr>
        <p:txBody>
          <a:bodyPr/>
          <a:lstStyle/>
          <a:p>
            <a:pPr lvl="0"/>
            <a:r>
              <a:rPr lang="en-US"/>
              <a:t>Click to edit Master text styles</a:t>
            </a:r>
          </a:p>
          <a:p>
            <a:pPr lvl="1"/>
            <a:r>
              <a:rPr lang="en-US"/>
              <a:t> Second level</a:t>
            </a:r>
          </a:p>
          <a:p>
            <a:pPr lvl="2"/>
            <a:r>
              <a:rPr lang="en-US"/>
              <a:t>Third level</a:t>
            </a:r>
          </a:p>
          <a:p>
            <a:pPr lvl="3"/>
            <a:r>
              <a:rPr lang="en-US"/>
              <a:t>Fourth level</a:t>
            </a:r>
          </a:p>
          <a:p>
            <a:pPr lvl="4"/>
            <a:r>
              <a:rPr lang="en-US"/>
              <a:t>Fifth level</a:t>
            </a:r>
          </a:p>
        </p:txBody>
      </p:sp>
      <p:sp>
        <p:nvSpPr>
          <p:cNvPr id="6" name="Chart Placeholder 5"/>
          <p:cNvSpPr>
            <a:spLocks noGrp="1"/>
          </p:cNvSpPr>
          <p:nvPr>
            <p:ph type="chart" sz="quarter" idx="13"/>
          </p:nvPr>
        </p:nvSpPr>
        <p:spPr>
          <a:xfrm>
            <a:off x="5470525" y="1853406"/>
            <a:ext cx="3444875" cy="4035425"/>
          </a:xfrm>
        </p:spPr>
        <p:txBody>
          <a:bodyPr/>
          <a:lstStyle/>
          <a:p>
            <a:r>
              <a:rPr lang="en-US"/>
              <a:t>Click icon to add chart</a:t>
            </a:r>
          </a:p>
        </p:txBody>
      </p:sp>
      <p:sp>
        <p:nvSpPr>
          <p:cNvPr id="8"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4277999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7"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8"/>
          <p:cNvSpPr>
            <a:spLocks noGrp="1"/>
          </p:cNvSpPr>
          <p:nvPr>
            <p:ph type="dt" sz="half" idx="2"/>
          </p:nvPr>
        </p:nvSpPr>
        <p:spPr>
          <a:xfrm>
            <a:off x="457200" y="6553200"/>
            <a:ext cx="2133600" cy="304800"/>
          </a:xfrm>
          <a:prstGeom prst="rect">
            <a:avLst/>
          </a:prstGeom>
        </p:spPr>
        <p:txBody>
          <a:bodyPr vert="horz" wrap="square" lIns="91440" tIns="45720" rIns="91440" bIns="45720" numCol="1" anchor="ctr" anchorCtr="0" compatLnSpc="1">
            <a:prstTxWarp prst="textNoShape">
              <a:avLst/>
            </a:prstTxWarp>
          </a:bodyPr>
          <a:lstStyle>
            <a:lvl1pPr>
              <a:defRPr sz="1000">
                <a:solidFill>
                  <a:schemeClr val="bg1"/>
                </a:solidFill>
                <a:latin typeface="Georgia" charset="0"/>
                <a:ea typeface="Georgia" charset="0"/>
                <a:cs typeface="Georgia" charset="0"/>
              </a:defRPr>
            </a:lvl1pPr>
          </a:lstStyle>
          <a:p>
            <a:pPr>
              <a:defRPr/>
            </a:pPr>
            <a:r>
              <a:rPr lang="en-US"/>
              <a:t>DATE</a:t>
            </a:r>
          </a:p>
        </p:txBody>
      </p:sp>
      <p:sp>
        <p:nvSpPr>
          <p:cNvPr id="8" name="Footer Placeholder 9"/>
          <p:cNvSpPr>
            <a:spLocks noGrp="1"/>
          </p:cNvSpPr>
          <p:nvPr>
            <p:ph type="ftr" sz="quarter" idx="3"/>
          </p:nvPr>
        </p:nvSpPr>
        <p:spPr>
          <a:xfrm>
            <a:off x="2971800" y="6553200"/>
            <a:ext cx="3886200" cy="304800"/>
          </a:xfrm>
          <a:prstGeom prst="rect">
            <a:avLst/>
          </a:prstGeom>
        </p:spPr>
        <p:txBody>
          <a:bodyPr vert="horz" wrap="square" lIns="91440" tIns="45720" rIns="91440" bIns="45720" numCol="1" anchor="ctr" anchorCtr="0" compatLnSpc="1">
            <a:prstTxWarp prst="textNoShape">
              <a:avLst/>
            </a:prstTxWarp>
          </a:bodyPr>
          <a:lstStyle>
            <a:lvl1pPr algn="ctr">
              <a:defRPr sz="1000" b="1">
                <a:solidFill>
                  <a:schemeClr val="bg1"/>
                </a:solidFill>
                <a:latin typeface="Georgia" charset="0"/>
                <a:ea typeface="ヒラギノ角ゴ Pro W3" charset="-128"/>
                <a:cs typeface="ヒラギノ角ゴ Pro W3" charset="-128"/>
              </a:defRPr>
            </a:lvl1pPr>
          </a:lstStyle>
          <a:p>
            <a:pPr>
              <a:defRPr/>
            </a:pPr>
            <a:r>
              <a:rPr lang="en-US"/>
              <a:t>DOCUMENT TYPE/STATUS</a:t>
            </a:r>
          </a:p>
        </p:txBody>
      </p:sp>
      <p:sp>
        <p:nvSpPr>
          <p:cNvPr id="9" name="Slide Number Placeholder 10"/>
          <p:cNvSpPr>
            <a:spLocks noGrp="1"/>
          </p:cNvSpPr>
          <p:nvPr>
            <p:ph type="sldNum" sz="quarter" idx="4"/>
          </p:nvPr>
        </p:nvSpPr>
        <p:spPr>
          <a:xfrm>
            <a:off x="6553200" y="6553200"/>
            <a:ext cx="2133600" cy="304800"/>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bg1"/>
                </a:solidFill>
                <a:latin typeface="Georgia" charset="0"/>
                <a:ea typeface="Georgia" charset="0"/>
                <a:cs typeface="Georgia" charset="0"/>
              </a:defRPr>
            </a:lvl1pPr>
          </a:lstStyle>
          <a:p>
            <a:fld id="{059ABE3D-0306-47E9-8957-6FD3294A431B}" type="slidenum">
              <a:rPr lang="en-US" smtClean="0"/>
              <a:pPr/>
              <a:t>‹#›</a:t>
            </a:fld>
            <a:endParaRPr lang="en-US"/>
          </a:p>
        </p:txBody>
      </p:sp>
    </p:spTree>
    <p:extLst>
      <p:ext uri="{BB962C8B-B14F-4D97-AF65-F5344CB8AC3E}">
        <p14:creationId xmlns:p14="http://schemas.microsoft.com/office/powerpoint/2010/main" val="2579696109"/>
      </p:ext>
    </p:extLst>
  </p:cSld>
  <p:clrMap bg1="lt1" tx1="dk1" bg2="lt2" tx2="dk2" accent1="accent1" accent2="accent2" accent3="accent3" accent4="accent4" accent5="accent5" accent6="accent6" hlink="hlink" folHlink="folHlink"/>
  <p:sldLayoutIdLst>
    <p:sldLayoutId id="2147484010" r:id="rId1"/>
    <p:sldLayoutId id="2147484009" r:id="rId2"/>
    <p:sldLayoutId id="2147483997" r:id="rId3"/>
    <p:sldLayoutId id="2147483998" r:id="rId4"/>
    <p:sldLayoutId id="2147483999" r:id="rId5"/>
    <p:sldLayoutId id="2147484000" r:id="rId6"/>
    <p:sldLayoutId id="2147484011" r:id="rId7"/>
    <p:sldLayoutId id="2147484005" r:id="rId8"/>
    <p:sldLayoutId id="2147484008" r:id="rId9"/>
    <p:sldLayoutId id="2147484012" r:id="rId10"/>
    <p:sldLayoutId id="2147484013" r:id="rId11"/>
    <p:sldLayoutId id="2147484014" r:id="rId12"/>
    <p:sldLayoutId id="2147484015" r:id="rId13"/>
    <p:sldLayoutId id="2147484016" r:id="rId14"/>
    <p:sldLayoutId id="2147484017" r:id="rId15"/>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ヒラギノ角ゴ Pro W3" charset="-128"/>
          <a:cs typeface="ヒラギノ角ゴ Pro W3" charset="-128"/>
        </a:defRPr>
      </a:lvl1pPr>
      <a:lvl2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2pPr>
      <a:lvl3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3pPr>
      <a:lvl4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4pPr>
      <a:lvl5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0"/>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ヒラギノ角ゴ Pro W3"/>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ヒラギノ角ゴ Pro W3"/>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freshsparks.com/user-experience-tips-best-error-messages/"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hyperlink" Target="https://www.wired.com/2015/03/how-technology-led-a-hospital-to-give-a-patient-38-times-his-dosage/" TargetMode="External"/><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upPkTa0y0rY" TargetMode="External"/><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28.JPG"/><Relationship Id="rId4" Type="http://schemas.openxmlformats.org/officeDocument/2006/relationships/hyperlink" Target="https://sbmi.uth.edu/nccd/educational-tutorial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jp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www.research.va.gov/resources/policies/oro-120811.cfm" TargetMode="External"/><Relationship Id="rId2" Type="http://schemas.openxmlformats.org/officeDocument/2006/relationships/notesSlide" Target="../notesSlides/notesSlide47.xml"/><Relationship Id="rId1" Type="http://schemas.openxmlformats.org/officeDocument/2006/relationships/slideLayout" Target="../slideLayouts/slideLayout12.xml"/><Relationship Id="rId4" Type="http://schemas.openxmlformats.org/officeDocument/2006/relationships/image" Target="../media/image31.jpg"/></Relationships>
</file>

<file path=ppt/slides/_rels/slide4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nngroup.com/topic/heuristic-evaluat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hyperlink" Target="https://www.lifewire.com/how-to-use-steps-recorder-2626159"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descr="Subtitle: Module 1, Introduction to CDS Assessment"/>
          <p:cNvSpPr txBox="1">
            <a:spLocks/>
          </p:cNvSpPr>
          <p:nvPr/>
        </p:nvSpPr>
        <p:spPr>
          <a:xfrm>
            <a:off x="1524000" y="4038600"/>
            <a:ext cx="6400800" cy="1752600"/>
          </a:xfrm>
          <a:prstGeom prst="rect">
            <a:avLst/>
          </a:prstGeom>
        </p:spPr>
        <p:txBody>
          <a:bodyPr>
            <a:normAutofit/>
          </a:bodyPr>
          <a:lstStyle>
            <a:lvl1pPr marL="0" indent="0" algn="ctr" defTabSz="457200" rtl="0" eaLnBrk="1" fontAlgn="base" hangingPunct="1">
              <a:spcBef>
                <a:spcPct val="20000"/>
              </a:spcBef>
              <a:spcAft>
                <a:spcPct val="0"/>
              </a:spcAft>
              <a:buFont typeface="Arial" charset="0"/>
              <a:buNone/>
              <a:defRPr sz="3200" kern="1200">
                <a:solidFill>
                  <a:schemeClr val="bg1">
                    <a:lumMod val="75000"/>
                  </a:schemeClr>
                </a:solidFill>
                <a:latin typeface="Georgia"/>
                <a:ea typeface="ヒラギノ角ゴ Pro W3" charset="-128"/>
                <a:cs typeface="ヒラギノ角ゴ Pro W3" charset="-128"/>
              </a:defRPr>
            </a:lvl1pPr>
            <a:lvl2pPr marL="457200" indent="0" algn="ctr" defTabSz="457200" rtl="0" eaLnBrk="1" fontAlgn="base" hangingPunct="1">
              <a:spcBef>
                <a:spcPct val="20000"/>
              </a:spcBef>
              <a:spcAft>
                <a:spcPct val="0"/>
              </a:spcAft>
              <a:buFont typeface="Arial" charset="0"/>
              <a:buNone/>
              <a:defRPr sz="2800" kern="1200">
                <a:solidFill>
                  <a:schemeClr val="tx1">
                    <a:tint val="75000"/>
                  </a:schemeClr>
                </a:solidFill>
                <a:latin typeface="+mn-lt"/>
                <a:ea typeface="ヒラギノ角ゴ Pro W3" charset="-128"/>
                <a:cs typeface="ヒラギノ角ゴ Pro W3" charset="0"/>
              </a:defRPr>
            </a:lvl2pPr>
            <a:lvl3pPr marL="91440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mn-lt"/>
                <a:ea typeface="MS PGothic" pitchFamily="34" charset="-128"/>
                <a:cs typeface="ヒラギノ角ゴ Pro W3"/>
              </a:defRPr>
            </a:lvl3pPr>
            <a:lvl4pPr marL="13716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MS PGothic" pitchFamily="34" charset="-128"/>
                <a:cs typeface="ヒラギノ角ゴ Pro W3"/>
              </a:defRPr>
            </a:lvl4pPr>
            <a:lvl5pPr marL="18288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ヒラギノ角ゴ Pro W3" charset="-128"/>
                <a:cs typeface="ヒラギノ角ゴ Pro W3" charset="-128"/>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2700" indent="-12700"/>
            <a:endParaRPr lang="en-US"/>
          </a:p>
        </p:txBody>
      </p:sp>
      <p:sp>
        <p:nvSpPr>
          <p:cNvPr id="4" name="Title 3"/>
          <p:cNvSpPr>
            <a:spLocks noGrp="1"/>
          </p:cNvSpPr>
          <p:nvPr>
            <p:ph type="ctrTitle"/>
          </p:nvPr>
        </p:nvSpPr>
        <p:spPr/>
        <p:txBody>
          <a:bodyPr/>
          <a:lstStyle/>
          <a:p>
            <a:r>
              <a:rPr lang="en-US" dirty="0"/>
              <a:t>CDS Evaluation</a:t>
            </a:r>
            <a:br>
              <a:rPr lang="en-US" dirty="0"/>
            </a:br>
            <a:br>
              <a:rPr lang="en-US" dirty="0"/>
            </a:br>
            <a:endParaRPr lang="en-US" dirty="0"/>
          </a:p>
        </p:txBody>
      </p:sp>
      <p:sp>
        <p:nvSpPr>
          <p:cNvPr id="5" name="Subtitle 4"/>
          <p:cNvSpPr>
            <a:spLocks noGrp="1"/>
          </p:cNvSpPr>
          <p:nvPr>
            <p:ph type="subTitle" idx="1"/>
          </p:nvPr>
        </p:nvSpPr>
        <p:spPr/>
        <p:txBody>
          <a:bodyPr/>
          <a:lstStyle/>
          <a:p>
            <a:r>
              <a:rPr lang="en-US" dirty="0"/>
              <a:t>Module —Heuristic Evaluation</a:t>
            </a:r>
          </a:p>
        </p:txBody>
      </p:sp>
      <p:sp>
        <p:nvSpPr>
          <p:cNvPr id="3" name="Slide Number Placeholder 2"/>
          <p:cNvSpPr>
            <a:spLocks noGrp="1"/>
          </p:cNvSpPr>
          <p:nvPr>
            <p:ph type="sldNum" sz="quarter" idx="12"/>
          </p:nvPr>
        </p:nvSpPr>
        <p:spPr/>
        <p:txBody>
          <a:bodyPr/>
          <a:lstStyle/>
          <a:p>
            <a:fld id="{059ABE3D-0306-47E9-8957-6FD3294A431B}" type="slidenum">
              <a:rPr lang="en-US" smtClean="0"/>
              <a:pPr/>
              <a:t>1</a:t>
            </a:fld>
            <a:endParaRPr lang="en-US"/>
          </a:p>
        </p:txBody>
      </p:sp>
    </p:spTree>
    <p:extLst>
      <p:ext uri="{BB962C8B-B14F-4D97-AF65-F5344CB8AC3E}">
        <p14:creationId xmlns:p14="http://schemas.microsoft.com/office/powerpoint/2010/main" val="266024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59ABE3D-0306-47E9-8957-6FD3294A431B}" type="slidenum">
              <a:rPr lang="en-US" smtClean="0"/>
              <a:pPr/>
              <a:t>10</a:t>
            </a:fld>
            <a:endParaRPr lang="en-US"/>
          </a:p>
        </p:txBody>
      </p:sp>
      <p:sp>
        <p:nvSpPr>
          <p:cNvPr id="5" name="Title 4"/>
          <p:cNvSpPr>
            <a:spLocks noGrp="1"/>
          </p:cNvSpPr>
          <p:nvPr>
            <p:ph type="title"/>
          </p:nvPr>
        </p:nvSpPr>
        <p:spPr/>
        <p:txBody>
          <a:bodyPr/>
          <a:lstStyle/>
          <a:p>
            <a:r>
              <a:rPr lang="en-US"/>
              <a:t>Heuristic Categories</a:t>
            </a:r>
          </a:p>
        </p:txBody>
      </p:sp>
      <p:sp>
        <p:nvSpPr>
          <p:cNvPr id="4" name="Content Placeholder 3"/>
          <p:cNvSpPr>
            <a:spLocks noGrp="1"/>
          </p:cNvSpPr>
          <p:nvPr>
            <p:ph sz="quarter" idx="13"/>
          </p:nvPr>
        </p:nvSpPr>
        <p:spPr/>
        <p:txBody>
          <a:bodyPr>
            <a:normAutofit lnSpcReduction="10000"/>
          </a:bodyPr>
          <a:lstStyle/>
          <a:p>
            <a:r>
              <a:rPr lang="en-US">
                <a:solidFill>
                  <a:srgbClr val="174782"/>
                </a:solidFill>
              </a:rPr>
              <a:t>We recommend the 14 categories from Zhang et al. (2003)</a:t>
            </a:r>
          </a:p>
          <a:p>
            <a:r>
              <a:rPr lang="en-US">
                <a:solidFill>
                  <a:srgbClr val="174782"/>
                </a:solidFill>
              </a:rPr>
              <a:t>Why?</a:t>
            </a:r>
          </a:p>
          <a:p>
            <a:pPr lvl="1"/>
            <a:r>
              <a:rPr lang="en-US"/>
              <a:t>Combines classic work from </a:t>
            </a:r>
            <a:r>
              <a:rPr lang="en-US" err="1"/>
              <a:t>Shneiderman’s</a:t>
            </a:r>
            <a:r>
              <a:rPr lang="en-US"/>
              <a:t> 8 “golden rules,” Nielsen’s 10 categories</a:t>
            </a:r>
          </a:p>
          <a:p>
            <a:pPr lvl="1"/>
            <a:r>
              <a:rPr lang="en-US"/>
              <a:t>Applied successfully to health IT applications</a:t>
            </a:r>
          </a:p>
          <a:p>
            <a:pPr lvl="2"/>
            <a:r>
              <a:rPr lang="en-US"/>
              <a:t>Initially IV pump evaluations</a:t>
            </a:r>
          </a:p>
        </p:txBody>
      </p:sp>
      <p:pic>
        <p:nvPicPr>
          <p:cNvPr id="10" name="Picture Placeholder 7" descr="IV pump, Adult ICU, DOUBUTamine, 20 mcg/kg/min"/>
          <p:cNvPicPr>
            <a:picLocks noGrp="1" noChangeAspect="1"/>
          </p:cNvPicPr>
          <p:nvPr>
            <p:ph sz="quarter" idx="14"/>
          </p:nvPr>
        </p:nvPicPr>
        <p:blipFill rotWithShape="1">
          <a:blip r:embed="rId3">
            <a:extLst>
              <a:ext uri="{28A0092B-C50C-407E-A947-70E740481C1C}">
                <a14:useLocalDpi xmlns:a14="http://schemas.microsoft.com/office/drawing/2010/main" val="0"/>
              </a:ext>
            </a:extLst>
          </a:blip>
          <a:srcRect l="15562" r="13226"/>
          <a:stretch/>
        </p:blipFill>
        <p:spPr>
          <a:xfrm>
            <a:off x="5457960" y="981701"/>
            <a:ext cx="3481387" cy="4888756"/>
          </a:xfrm>
          <a:prstGeom prst="rect">
            <a:avLst/>
          </a:prstGeom>
          <a:noFill/>
          <a:ln>
            <a:noFill/>
          </a:ln>
        </p:spPr>
      </p:pic>
    </p:spTree>
    <p:extLst>
      <p:ext uri="{BB962C8B-B14F-4D97-AF65-F5344CB8AC3E}">
        <p14:creationId xmlns:p14="http://schemas.microsoft.com/office/powerpoint/2010/main" val="502936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11</a:t>
            </a:fld>
            <a:endParaRPr lang="en-US"/>
          </a:p>
        </p:txBody>
      </p:sp>
      <p:sp>
        <p:nvSpPr>
          <p:cNvPr id="4" name="Content Placeholder 3"/>
          <p:cNvSpPr>
            <a:spLocks noGrp="1"/>
          </p:cNvSpPr>
          <p:nvPr>
            <p:ph idx="1"/>
          </p:nvPr>
        </p:nvSpPr>
        <p:spPr>
          <a:xfrm>
            <a:off x="457200" y="4356100"/>
            <a:ext cx="8229600" cy="1816100"/>
          </a:xfrm>
        </p:spPr>
        <p:txBody>
          <a:bodyPr/>
          <a:lstStyle/>
          <a:p>
            <a:r>
              <a:rPr lang="en-US"/>
              <a:t>Examples</a:t>
            </a:r>
          </a:p>
          <a:p>
            <a:pPr lvl="1"/>
            <a:r>
              <a:rPr lang="en-US"/>
              <a:t>Headings on each screen are the same</a:t>
            </a:r>
          </a:p>
          <a:p>
            <a:pPr lvl="1"/>
            <a:r>
              <a:rPr lang="en-US"/>
              <a:t>Icons are intuitive</a:t>
            </a:r>
          </a:p>
          <a:p>
            <a:endParaRPr lang="en-US"/>
          </a:p>
        </p:txBody>
      </p:sp>
      <p:graphicFrame>
        <p:nvGraphicFramePr>
          <p:cNvPr id="5" name="Table 4" descr="SMARTArt table that lists heuristic categories and their definitions"/>
          <p:cNvGraphicFramePr>
            <a:graphicFrameLocks noGrp="1"/>
          </p:cNvGraphicFramePr>
          <p:nvPr/>
        </p:nvGraphicFramePr>
        <p:xfrm>
          <a:off x="434974" y="1083925"/>
          <a:ext cx="8251825" cy="3139440"/>
        </p:xfrm>
        <a:graphic>
          <a:graphicData uri="http://schemas.openxmlformats.org/drawingml/2006/table">
            <a:tbl>
              <a:tblPr firstRow="1" firstCol="1" bandRow="1">
                <a:tableStyleId>{6E25E649-3F16-4E02-A733-19D2CDBF48F0}</a:tableStyleId>
              </a:tblPr>
              <a:tblGrid>
                <a:gridCol w="2040500">
                  <a:extLst>
                    <a:ext uri="{9D8B030D-6E8A-4147-A177-3AD203B41FA5}">
                      <a16:colId xmlns:a16="http://schemas.microsoft.com/office/drawing/2014/main" val="20000"/>
                    </a:ext>
                  </a:extLst>
                </a:gridCol>
                <a:gridCol w="6211325">
                  <a:extLst>
                    <a:ext uri="{9D8B030D-6E8A-4147-A177-3AD203B41FA5}">
                      <a16:colId xmlns:a16="http://schemas.microsoft.com/office/drawing/2014/main" val="20001"/>
                    </a:ext>
                  </a:extLst>
                </a:gridCol>
              </a:tblGrid>
              <a:tr h="640080">
                <a:tc>
                  <a:txBody>
                    <a:bodyPr/>
                    <a:lstStyle/>
                    <a:p>
                      <a:pPr marL="0" marR="0" algn="ctr">
                        <a:spcBef>
                          <a:spcPts val="600"/>
                        </a:spcBef>
                        <a:spcAft>
                          <a:spcPts val="600"/>
                        </a:spcAft>
                      </a:pPr>
                      <a:r>
                        <a:rPr lang="en-US" sz="2400"/>
                        <a:t>Heuristic Category</a:t>
                      </a:r>
                    </a:p>
                  </a:txBody>
                  <a:tcPr anchor="ctr"/>
                </a:tc>
                <a:tc>
                  <a:txBody>
                    <a:bodyPr/>
                    <a:lstStyle/>
                    <a:p>
                      <a:pPr marL="0" marR="0" algn="l">
                        <a:spcBef>
                          <a:spcPts val="600"/>
                        </a:spcBef>
                        <a:spcAft>
                          <a:spcPts val="600"/>
                        </a:spcAft>
                      </a:pPr>
                      <a:r>
                        <a:rPr lang="en-US" dirty="0"/>
                        <a:t>  </a:t>
                      </a:r>
                      <a:r>
                        <a:rPr lang="en-US" sz="2400" dirty="0"/>
                        <a:t>Definition</a:t>
                      </a:r>
                      <a:endParaRPr lang="en-US" dirty="0"/>
                    </a:p>
                  </a:txBody>
                  <a:tcPr anchor="ctr"/>
                </a:tc>
                <a:extLst>
                  <a:ext uri="{0D108BD9-81ED-4DB2-BD59-A6C34878D82A}">
                    <a16:rowId xmlns:a16="http://schemas.microsoft.com/office/drawing/2014/main" val="10000"/>
                  </a:ext>
                </a:extLst>
              </a:tr>
              <a:tr h="640080">
                <a:tc>
                  <a:txBody>
                    <a:bodyPr/>
                    <a:lstStyle/>
                    <a:p>
                      <a:pPr marL="0" marR="0" algn="ctr">
                        <a:spcBef>
                          <a:spcPts val="600"/>
                        </a:spcBef>
                        <a:spcAft>
                          <a:spcPts val="600"/>
                        </a:spcAft>
                      </a:pPr>
                      <a:r>
                        <a:rPr lang="en-US" sz="2000"/>
                        <a:t>Consistency and Standards</a:t>
                      </a:r>
                    </a:p>
                  </a:txBody>
                  <a:tcPr anchor="ctr"/>
                </a:tc>
                <a:tc>
                  <a:txBody>
                    <a:bodyPr/>
                    <a:lstStyle/>
                    <a:p>
                      <a:pPr marL="0" marR="0" algn="l">
                        <a:spcBef>
                          <a:spcPts val="600"/>
                        </a:spcBef>
                        <a:spcAft>
                          <a:spcPts val="600"/>
                        </a:spcAft>
                      </a:pPr>
                      <a:r>
                        <a:rPr lang="en-US" dirty="0"/>
                        <a:t>Product is consistent across all aspects: methods of navigation;        messages and actions; and meaning of buttons, terms, and icons. </a:t>
                      </a:r>
                    </a:p>
                    <a:p>
                      <a:pPr marL="0" marR="0" algn="l">
                        <a:spcBef>
                          <a:spcPts val="600"/>
                        </a:spcBef>
                        <a:spcAft>
                          <a:spcPts val="600"/>
                        </a:spcAft>
                      </a:pPr>
                      <a:r>
                        <a:rPr lang="en-US" dirty="0"/>
                        <a:t>Advanced evaluation: Product is congruent with known screen design principles. </a:t>
                      </a:r>
                    </a:p>
                    <a:p>
                      <a:pPr marL="0" marR="0" algn="l">
                        <a:spcBef>
                          <a:spcPts val="600"/>
                        </a:spcBef>
                        <a:spcAft>
                          <a:spcPts val="600"/>
                        </a:spcAft>
                      </a:pPr>
                      <a:r>
                        <a:rPr lang="en-US" dirty="0"/>
                        <a:t>Product is consistent with International Organization for Standardization (ISO) usability guidelines (e.g., ISO 9241-11).</a:t>
                      </a:r>
                    </a:p>
                  </a:txBody>
                  <a:tcPr anchor="ct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1094200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12</a:t>
            </a:fld>
            <a:endParaRPr lang="en-US"/>
          </a:p>
        </p:txBody>
      </p:sp>
      <p:pic>
        <p:nvPicPr>
          <p:cNvPr id="6" name="Picture 5" descr="BCMA patient orders sceenshot"/>
          <p:cNvPicPr>
            <a:picLocks noChangeAspect="1" noChangeArrowheads="1"/>
          </p:cNvPicPr>
          <p:nvPr/>
        </p:nvPicPr>
        <p:blipFill>
          <a:blip r:embed="rId3"/>
          <a:srcRect/>
          <a:stretch>
            <a:fillRect/>
          </a:stretch>
        </p:blipFill>
        <p:spPr bwMode="auto">
          <a:xfrm>
            <a:off x="120295" y="1515575"/>
            <a:ext cx="4493899" cy="4267200"/>
          </a:xfrm>
          <a:prstGeom prst="rect">
            <a:avLst/>
          </a:prstGeom>
          <a:noFill/>
        </p:spPr>
      </p:pic>
      <p:pic>
        <p:nvPicPr>
          <p:cNvPr id="7" name="Content Placeholder 5" descr="BCMA screenshot"/>
          <p:cNvPicPr>
            <a:picLocks noChangeAspect="1"/>
          </p:cNvPicPr>
          <p:nvPr/>
        </p:nvPicPr>
        <p:blipFill>
          <a:blip r:embed="rId4"/>
          <a:stretch>
            <a:fillRect/>
          </a:stretch>
        </p:blipFill>
        <p:spPr>
          <a:xfrm>
            <a:off x="4015549" y="889605"/>
            <a:ext cx="4972575" cy="3092320"/>
          </a:xfrm>
          <a:prstGeom prst="rect">
            <a:avLst/>
          </a:prstGeom>
        </p:spPr>
      </p:pic>
      <p:pic>
        <p:nvPicPr>
          <p:cNvPr id="8" name="Content Placeholder 3" descr="BCMA screenshot"/>
          <p:cNvPicPr>
            <a:picLocks noChangeAspect="1"/>
          </p:cNvPicPr>
          <p:nvPr/>
        </p:nvPicPr>
        <p:blipFill>
          <a:blip r:embed="rId5"/>
          <a:stretch>
            <a:fillRect/>
          </a:stretch>
        </p:blipFill>
        <p:spPr>
          <a:xfrm>
            <a:off x="3300698" y="1818108"/>
            <a:ext cx="5269897" cy="2688723"/>
          </a:xfrm>
          <a:prstGeom prst="rect">
            <a:avLst/>
          </a:prstGeom>
        </p:spPr>
      </p:pic>
      <p:pic>
        <p:nvPicPr>
          <p:cNvPr id="9" name="Picture 8" descr="BCMA screenshot"/>
          <p:cNvPicPr>
            <a:picLocks noChangeAspect="1" noChangeArrowheads="1"/>
          </p:cNvPicPr>
          <p:nvPr/>
        </p:nvPicPr>
        <p:blipFill>
          <a:blip r:embed="rId6"/>
          <a:srcRect/>
          <a:stretch>
            <a:fillRect/>
          </a:stretch>
        </p:blipFill>
        <p:spPr bwMode="auto">
          <a:xfrm>
            <a:off x="2232361" y="2802696"/>
            <a:ext cx="5016670" cy="4013335"/>
          </a:xfrm>
          <a:prstGeom prst="rect">
            <a:avLst/>
          </a:prstGeom>
          <a:noFill/>
          <a:ln>
            <a:solidFill>
              <a:srgbClr val="FF0000"/>
            </a:solidFill>
          </a:ln>
        </p:spPr>
      </p:pic>
      <p:sp>
        <p:nvSpPr>
          <p:cNvPr id="2" name="Title 1"/>
          <p:cNvSpPr>
            <a:spLocks noGrp="1"/>
          </p:cNvSpPr>
          <p:nvPr>
            <p:ph type="title"/>
          </p:nvPr>
        </p:nvSpPr>
        <p:spPr/>
        <p:txBody>
          <a:bodyPr/>
          <a:lstStyle/>
          <a:p>
            <a:r>
              <a:rPr lang="en-US"/>
              <a:t>Consistency: Med Administration in the VA</a:t>
            </a:r>
          </a:p>
        </p:txBody>
      </p:sp>
    </p:spTree>
    <p:extLst>
      <p:ext uri="{BB962C8B-B14F-4D97-AF65-F5344CB8AC3E}">
        <p14:creationId xmlns:p14="http://schemas.microsoft.com/office/powerpoint/2010/main" val="3296122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F6CF88F-E76B-41A3-B634-BB876CE19D19}"/>
              </a:ext>
            </a:extLst>
          </p:cNvPr>
          <p:cNvSpPr>
            <a:spLocks noGrp="1"/>
          </p:cNvSpPr>
          <p:nvPr>
            <p:ph type="sldNum" sz="quarter" idx="12"/>
          </p:nvPr>
        </p:nvSpPr>
        <p:spPr/>
        <p:txBody>
          <a:bodyPr/>
          <a:lstStyle/>
          <a:p>
            <a:pPr>
              <a:defRPr/>
            </a:pPr>
            <a:fld id="{F33254E7-20DF-4EEC-B4C6-77997BC2924C}" type="slidenum">
              <a:rPr lang="en-US" smtClean="0"/>
              <a:pPr>
                <a:defRPr/>
              </a:pPr>
              <a:t>13</a:t>
            </a:fld>
            <a:endParaRPr lang="en-US"/>
          </a:p>
        </p:txBody>
      </p:sp>
      <p:pic>
        <p:nvPicPr>
          <p:cNvPr id="4" name="Picture 2" descr="eMAR screenshot">
            <a:extLst>
              <a:ext uri="{FF2B5EF4-FFF2-40B4-BE49-F238E27FC236}">
                <a16:creationId xmlns:a16="http://schemas.microsoft.com/office/drawing/2014/main" id="{23EEBDCC-FB37-4191-BDA5-240840EDDFA3}"/>
              </a:ext>
            </a:extLst>
          </p:cNvPr>
          <p:cNvPicPr>
            <a:picLocks noChangeAspect="1" noChangeArrowheads="1"/>
          </p:cNvPicPr>
          <p:nvPr/>
        </p:nvPicPr>
        <p:blipFill>
          <a:blip r:embed="rId3" cstate="print"/>
          <a:srcRect/>
          <a:stretch>
            <a:fillRect/>
          </a:stretch>
        </p:blipFill>
        <p:spPr bwMode="auto">
          <a:xfrm>
            <a:off x="0" y="-1"/>
            <a:ext cx="9144000" cy="6858001"/>
          </a:xfrm>
          <a:prstGeom prst="rect">
            <a:avLst/>
          </a:prstGeom>
          <a:noFill/>
          <a:ln w="9525">
            <a:noFill/>
            <a:miter lim="800000"/>
            <a:headEnd/>
            <a:tailEnd/>
          </a:ln>
        </p:spPr>
      </p:pic>
      <p:sp>
        <p:nvSpPr>
          <p:cNvPr id="5" name="Rectangle 4" descr="&quot;"/>
          <p:cNvSpPr/>
          <p:nvPr/>
        </p:nvSpPr>
        <p:spPr>
          <a:xfrm>
            <a:off x="7857941" y="6495190"/>
            <a:ext cx="778714" cy="94389"/>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descr="&quot;"/>
          <p:cNvSpPr/>
          <p:nvPr/>
        </p:nvSpPr>
        <p:spPr>
          <a:xfrm>
            <a:off x="4643020" y="360392"/>
            <a:ext cx="1269507" cy="532660"/>
          </a:xfrm>
          <a:prstGeom prst="rect">
            <a:avLst/>
          </a:prstGeom>
          <a:solidFill>
            <a:schemeClr val="bg2">
              <a:lumMod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1429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6B763CA-E503-4B31-96DE-D9EBF6D54EFA}" type="slidenum">
              <a:rPr lang="en-US" smtClean="0">
                <a:solidFill>
                  <a:prstClr val="white"/>
                </a:solidFill>
              </a:rPr>
              <a:pPr>
                <a:defRPr/>
              </a:pPr>
              <a:t>14</a:t>
            </a:fld>
            <a:endParaRPr lang="en-US">
              <a:solidFill>
                <a:prstClr val="white"/>
              </a:solidFill>
            </a:endParaRPr>
          </a:p>
        </p:txBody>
      </p:sp>
      <p:pic>
        <p:nvPicPr>
          <p:cNvPr id="8194" name="Picture 2" descr="eMAR screenshot"/>
          <p:cNvPicPr>
            <a:picLocks noChangeAspect="1" noChangeArrowheads="1"/>
          </p:cNvPicPr>
          <p:nvPr/>
        </p:nvPicPr>
        <p:blipFill>
          <a:blip r:embed="rId3" cstate="print"/>
          <a:srcRect/>
          <a:stretch>
            <a:fillRect/>
          </a:stretch>
        </p:blipFill>
        <p:spPr bwMode="auto">
          <a:xfrm>
            <a:off x="0" y="3687"/>
            <a:ext cx="9144000" cy="6858000"/>
          </a:xfrm>
          <a:prstGeom prst="rect">
            <a:avLst/>
          </a:prstGeom>
          <a:noFill/>
          <a:ln w="9525">
            <a:noFill/>
            <a:miter lim="800000"/>
            <a:headEnd/>
            <a:tailEnd/>
          </a:ln>
        </p:spPr>
      </p:pic>
      <p:sp>
        <p:nvSpPr>
          <p:cNvPr id="4" name="Rectangle 3" descr="&quot;"/>
          <p:cNvSpPr/>
          <p:nvPr/>
        </p:nvSpPr>
        <p:spPr>
          <a:xfrm>
            <a:off x="0" y="3688"/>
            <a:ext cx="9144000" cy="6854312"/>
          </a:xfrm>
          <a:prstGeom prst="rect">
            <a:avLst/>
          </a:prstGeom>
          <a:solidFill>
            <a:srgbClr val="000000">
              <a:alpha val="2588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 descr="Enlarged eMAR medications column with highlighted icons: glasses that indicate orders for nurse review; yellow square with red and blue spots that indicates a patient's care plan; and paper icon that indicates a temporary notation."/>
          <p:cNvPicPr>
            <a:picLocks noChangeAspect="1" noChangeArrowheads="1"/>
          </p:cNvPicPr>
          <p:nvPr/>
        </p:nvPicPr>
        <p:blipFill rotWithShape="1">
          <a:blip r:embed="rId3" cstate="print"/>
          <a:srcRect l="20860" t="28966" r="55894" b="5757"/>
          <a:stretch/>
        </p:blipFill>
        <p:spPr bwMode="auto">
          <a:xfrm>
            <a:off x="2809712" y="175660"/>
            <a:ext cx="3091117" cy="6510365"/>
          </a:xfrm>
          <a:prstGeom prst="rect">
            <a:avLst/>
          </a:prstGeom>
          <a:ln>
            <a:noFill/>
          </a:ln>
          <a:effectLst>
            <a:outerShdw blurRad="292100" dist="139700" dir="2700000" algn="tl" rotWithShape="0">
              <a:srgbClr val="333333">
                <a:alpha val="65000"/>
              </a:srgbClr>
            </a:outerShdw>
          </a:effectLst>
        </p:spPr>
      </p:pic>
      <p:sp>
        <p:nvSpPr>
          <p:cNvPr id="6" name="Rectangle 5" descr="&quot;"/>
          <p:cNvSpPr/>
          <p:nvPr/>
        </p:nvSpPr>
        <p:spPr>
          <a:xfrm>
            <a:off x="7857941" y="6495190"/>
            <a:ext cx="778714" cy="94389"/>
          </a:xfrm>
          <a:prstGeom prst="rect">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253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E5C1EB0C-1014-4C19-BF59-337BC74FE8CB}" type="slidenum">
              <a:rPr lang="en-US" smtClean="0">
                <a:solidFill>
                  <a:prstClr val="white"/>
                </a:solidFill>
              </a:rPr>
              <a:pPr>
                <a:defRPr/>
              </a:pPr>
              <a:t>15</a:t>
            </a:fld>
            <a:endParaRPr lang="en-US">
              <a:solidFill>
                <a:prstClr val="white"/>
              </a:solidFill>
            </a:endParaRPr>
          </a:p>
        </p:txBody>
      </p:sp>
      <p:pic>
        <p:nvPicPr>
          <p:cNvPr id="5" name="Picture 2" descr="Cerner screenshot of a computer search for broiled fish allergies"/>
          <p:cNvPicPr>
            <a:picLocks noChangeAspect="1" noChangeArrowheads="1"/>
          </p:cNvPicPr>
          <p:nvPr/>
        </p:nvPicPr>
        <p:blipFill>
          <a:blip r:embed="rId3" cstate="print"/>
          <a:srcRect/>
          <a:stretch>
            <a:fillRect/>
          </a:stretch>
        </p:blipFill>
        <p:spPr bwMode="auto">
          <a:xfrm>
            <a:off x="0" y="28022"/>
            <a:ext cx="9144001" cy="6858000"/>
          </a:xfrm>
          <a:prstGeom prst="rect">
            <a:avLst/>
          </a:prstGeom>
          <a:noFill/>
          <a:ln w="9525">
            <a:noFill/>
            <a:miter lim="800000"/>
            <a:headEnd/>
            <a:tailEnd/>
          </a:ln>
        </p:spPr>
      </p:pic>
      <p:sp>
        <p:nvSpPr>
          <p:cNvPr id="6" name="Rectangle 5"/>
          <p:cNvSpPr/>
          <p:nvPr/>
        </p:nvSpPr>
        <p:spPr>
          <a:xfrm>
            <a:off x="4569482" y="3457022"/>
            <a:ext cx="3176371" cy="1200329"/>
          </a:xfrm>
          <a:prstGeom prst="rect">
            <a:avLst/>
          </a:prstGeom>
          <a:ln w="50800">
            <a:solidFill>
              <a:schemeClr val="accent1"/>
            </a:solidFill>
          </a:ln>
        </p:spPr>
        <p:txBody>
          <a:bodyPr wrap="square">
            <a:spAutoFit/>
          </a:bodyPr>
          <a:lstStyle/>
          <a:p>
            <a:pPr defTabSz="914400"/>
            <a:r>
              <a:rPr lang="en-US" i="1">
                <a:solidFill>
                  <a:srgbClr val="666666">
                    <a:lumMod val="75000"/>
                  </a:srgbClr>
                </a:solidFill>
                <a:latin typeface="Arial" pitchFamily="34" charset="0"/>
              </a:rPr>
              <a:t>Users must click this icon to retrieve insulin sliding scale data.</a:t>
            </a:r>
          </a:p>
        </p:txBody>
      </p:sp>
      <p:cxnSp>
        <p:nvCxnSpPr>
          <p:cNvPr id="8" name="Straight Arrow Connector 7" descr="&quot;"/>
          <p:cNvCxnSpPr/>
          <p:nvPr/>
        </p:nvCxnSpPr>
        <p:spPr>
          <a:xfrm rot="5400000">
            <a:off x="5173734" y="5020351"/>
            <a:ext cx="548640" cy="274320"/>
          </a:xfrm>
          <a:prstGeom prst="straightConnector1">
            <a:avLst/>
          </a:prstGeom>
          <a:ln w="50800" cmpd="sng">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descr="&quot;"/>
          <p:cNvSpPr/>
          <p:nvPr/>
        </p:nvSpPr>
        <p:spPr>
          <a:xfrm>
            <a:off x="7857941" y="6495190"/>
            <a:ext cx="778714" cy="154185"/>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1034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16</a:t>
            </a:fld>
            <a:endParaRPr lang="en-US"/>
          </a:p>
        </p:txBody>
      </p:sp>
      <p:sp>
        <p:nvSpPr>
          <p:cNvPr id="4" name="Content Placeholder 3"/>
          <p:cNvSpPr>
            <a:spLocks noGrp="1"/>
          </p:cNvSpPr>
          <p:nvPr>
            <p:ph idx="1"/>
          </p:nvPr>
        </p:nvSpPr>
        <p:spPr>
          <a:xfrm>
            <a:off x="457200" y="3164168"/>
            <a:ext cx="8229600" cy="2679434"/>
          </a:xfrm>
        </p:spPr>
        <p:txBody>
          <a:bodyPr/>
          <a:lstStyle/>
          <a:p>
            <a:r>
              <a:rPr lang="en-US"/>
              <a:t>Examples</a:t>
            </a:r>
          </a:p>
          <a:p>
            <a:pPr lvl="1"/>
            <a:r>
              <a:rPr lang="en-US"/>
              <a:t>Total wait times should be clear (versus multiple bars or an hourglass with no clear end)</a:t>
            </a:r>
          </a:p>
          <a:p>
            <a:pPr lvl="1"/>
            <a:r>
              <a:rPr lang="en-US"/>
              <a:t>Users should not have to ask “What is the system doing?”</a:t>
            </a:r>
          </a:p>
          <a:p>
            <a:endParaRPr lang="en-US"/>
          </a:p>
        </p:txBody>
      </p:sp>
      <p:graphicFrame>
        <p:nvGraphicFramePr>
          <p:cNvPr id="5" name="Table 4" descr="SMARTArt table that lists heuristic categories and their definitions"/>
          <p:cNvGraphicFramePr>
            <a:graphicFrameLocks noGrp="1"/>
          </p:cNvGraphicFramePr>
          <p:nvPr/>
        </p:nvGraphicFramePr>
        <p:xfrm>
          <a:off x="457200" y="1107522"/>
          <a:ext cx="8229600" cy="1875789"/>
        </p:xfrm>
        <a:graphic>
          <a:graphicData uri="http://schemas.openxmlformats.org/drawingml/2006/table">
            <a:tbl>
              <a:tblPr firstRow="1" firstCol="1" bandRow="1">
                <a:tableStyleId>{6E25E649-3F16-4E02-A733-19D2CDBF48F0}</a:tableStyleId>
              </a:tblPr>
              <a:tblGrid>
                <a:gridCol w="2035006">
                  <a:extLst>
                    <a:ext uri="{9D8B030D-6E8A-4147-A177-3AD203B41FA5}">
                      <a16:colId xmlns:a16="http://schemas.microsoft.com/office/drawing/2014/main" val="20000"/>
                    </a:ext>
                  </a:extLst>
                </a:gridCol>
                <a:gridCol w="6194594">
                  <a:extLst>
                    <a:ext uri="{9D8B030D-6E8A-4147-A177-3AD203B41FA5}">
                      <a16:colId xmlns:a16="http://schemas.microsoft.com/office/drawing/2014/main" val="20001"/>
                    </a:ext>
                  </a:extLst>
                </a:gridCol>
              </a:tblGrid>
              <a:tr h="640080">
                <a:tc>
                  <a:txBody>
                    <a:bodyPr/>
                    <a:lstStyle/>
                    <a:p>
                      <a:pPr marL="0" marR="0" algn="ctr">
                        <a:spcBef>
                          <a:spcPts val="600"/>
                        </a:spcBef>
                        <a:spcAft>
                          <a:spcPts val="600"/>
                        </a:spcAft>
                      </a:pPr>
                      <a:r>
                        <a:rPr lang="en-US" sz="2400"/>
                        <a:t>Heuristic Category</a:t>
                      </a:r>
                    </a:p>
                  </a:txBody>
                  <a:tcPr anchor="ctr"/>
                </a:tc>
                <a:tc>
                  <a:txBody>
                    <a:bodyPr/>
                    <a:lstStyle/>
                    <a:p>
                      <a:pPr marL="0" marR="0" algn="l">
                        <a:spcBef>
                          <a:spcPts val="600"/>
                        </a:spcBef>
                        <a:spcAft>
                          <a:spcPts val="600"/>
                        </a:spcAft>
                      </a:pPr>
                      <a:r>
                        <a:rPr lang="en-US"/>
                        <a:t>  </a:t>
                      </a:r>
                      <a:r>
                        <a:rPr lang="en-US" sz="2400"/>
                        <a:t>Definition</a:t>
                      </a:r>
                      <a:endParaRPr lang="en-US"/>
                    </a:p>
                  </a:txBody>
                  <a:tcPr anchor="ctr"/>
                </a:tc>
                <a:extLst>
                  <a:ext uri="{0D108BD9-81ED-4DB2-BD59-A6C34878D82A}">
                    <a16:rowId xmlns:a16="http://schemas.microsoft.com/office/drawing/2014/main" val="10000"/>
                  </a:ext>
                </a:extLst>
              </a:tr>
              <a:tr h="1052829">
                <a:tc>
                  <a:txBody>
                    <a:bodyPr/>
                    <a:lstStyle/>
                    <a:p>
                      <a:pPr marL="0" marR="0" algn="ctr">
                        <a:spcBef>
                          <a:spcPts val="600"/>
                        </a:spcBef>
                        <a:spcAft>
                          <a:spcPts val="600"/>
                        </a:spcAft>
                      </a:pPr>
                      <a:r>
                        <a:rPr lang="en-US" sz="2000"/>
                        <a:t>Visibility of the System State</a:t>
                      </a:r>
                    </a:p>
                  </a:txBody>
                  <a:tcPr anchor="ctr"/>
                </a:tc>
                <a:tc>
                  <a:txBody>
                    <a:bodyPr/>
                    <a:lstStyle/>
                    <a:p>
                      <a:pPr marL="0" marR="0" algn="l">
                        <a:spcBef>
                          <a:spcPts val="600"/>
                        </a:spcBef>
                        <a:spcAft>
                          <a:spcPts val="600"/>
                        </a:spcAft>
                      </a:pPr>
                      <a:r>
                        <a:rPr lang="en-US" dirty="0"/>
                        <a:t>Users understand what the system is doing and what they can do with the product from the system messages, information, and displays.</a:t>
                      </a:r>
                    </a:p>
                  </a:txBody>
                  <a:tcPr anchor="ct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2349953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6B864F98-A3F4-4225-9B73-C923C3F85F37}" type="slidenum">
              <a:rPr lang="en-US" smtClean="0"/>
              <a:pPr>
                <a:defRPr/>
              </a:pPr>
              <a:t>17</a:t>
            </a:fld>
            <a:endParaRPr lang="en-US"/>
          </a:p>
        </p:txBody>
      </p:sp>
      <p:sp>
        <p:nvSpPr>
          <p:cNvPr id="8" name="AutoShape 2" descr="Image result for Progress Indicator Bar"/>
          <p:cNvSpPr>
            <a:spLocks noChangeAspect="1" noChangeArrowheads="1"/>
          </p:cNvSpPr>
          <p:nvPr/>
        </p:nvSpPr>
        <p:spPr bwMode="auto">
          <a:xfrm>
            <a:off x="4146403" y="2495033"/>
            <a:ext cx="17907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Progress bar with end point that displays 75% progress"/>
          <p:cNvPicPr>
            <a:picLocks noChangeAspect="1"/>
          </p:cNvPicPr>
          <p:nvPr/>
        </p:nvPicPr>
        <p:blipFill>
          <a:blip r:embed="rId3"/>
          <a:stretch>
            <a:fillRect/>
          </a:stretch>
        </p:blipFill>
        <p:spPr>
          <a:xfrm>
            <a:off x="4401880" y="2124183"/>
            <a:ext cx="4561368" cy="2702056"/>
          </a:xfrm>
          <a:prstGeom prst="rect">
            <a:avLst/>
          </a:prstGeom>
        </p:spPr>
      </p:pic>
      <p:sp>
        <p:nvSpPr>
          <p:cNvPr id="11" name="TextBox 10"/>
          <p:cNvSpPr txBox="1"/>
          <p:nvPr/>
        </p:nvSpPr>
        <p:spPr>
          <a:xfrm>
            <a:off x="5476079" y="1724354"/>
            <a:ext cx="1164101" cy="584775"/>
          </a:xfrm>
          <a:prstGeom prst="rect">
            <a:avLst/>
          </a:prstGeom>
          <a:noFill/>
        </p:spPr>
        <p:txBody>
          <a:bodyPr wrap="none" rtlCol="0" anchor="ctr">
            <a:spAutoFit/>
          </a:bodyPr>
          <a:lstStyle/>
          <a:p>
            <a:r>
              <a:rPr lang="en-US" sz="3200"/>
              <a:t>Clear</a:t>
            </a:r>
          </a:p>
        </p:txBody>
      </p:sp>
      <p:pic>
        <p:nvPicPr>
          <p:cNvPr id="7" name="Picture 6" descr="Progress bar without end poin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19" y="2364541"/>
            <a:ext cx="3522379" cy="2692104"/>
          </a:xfrm>
          <a:prstGeom prst="rect">
            <a:avLst/>
          </a:prstGeom>
        </p:spPr>
      </p:pic>
      <p:sp>
        <p:nvSpPr>
          <p:cNvPr id="10" name="TextBox 9"/>
          <p:cNvSpPr txBox="1"/>
          <p:nvPr/>
        </p:nvSpPr>
        <p:spPr>
          <a:xfrm>
            <a:off x="1229691" y="1724354"/>
            <a:ext cx="1824538" cy="584775"/>
          </a:xfrm>
          <a:prstGeom prst="rect">
            <a:avLst/>
          </a:prstGeom>
          <a:noFill/>
        </p:spPr>
        <p:txBody>
          <a:bodyPr wrap="none" rtlCol="0" anchor="ctr">
            <a:spAutoFit/>
          </a:bodyPr>
          <a:lstStyle/>
          <a:p>
            <a:r>
              <a:rPr lang="en-US" sz="3200"/>
              <a:t>Not clear</a:t>
            </a:r>
          </a:p>
        </p:txBody>
      </p:sp>
      <p:sp>
        <p:nvSpPr>
          <p:cNvPr id="2" name="Title 1"/>
          <p:cNvSpPr>
            <a:spLocks noGrp="1"/>
          </p:cNvSpPr>
          <p:nvPr>
            <p:ph type="title"/>
          </p:nvPr>
        </p:nvSpPr>
        <p:spPr/>
        <p:txBody>
          <a:bodyPr/>
          <a:lstStyle/>
          <a:p>
            <a:r>
              <a:rPr lang="en-US"/>
              <a:t>Visibility of the system state</a:t>
            </a:r>
          </a:p>
        </p:txBody>
      </p:sp>
    </p:spTree>
    <p:extLst>
      <p:ext uri="{BB962C8B-B14F-4D97-AF65-F5344CB8AC3E}">
        <p14:creationId xmlns:p14="http://schemas.microsoft.com/office/powerpoint/2010/main" val="23220801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18</a:t>
            </a:fld>
            <a:endParaRPr lang="en-US"/>
          </a:p>
        </p:txBody>
      </p:sp>
      <p:sp>
        <p:nvSpPr>
          <p:cNvPr id="7" name="Content Placeholder 6"/>
          <p:cNvSpPr>
            <a:spLocks noGrp="1"/>
          </p:cNvSpPr>
          <p:nvPr>
            <p:ph idx="1"/>
          </p:nvPr>
        </p:nvSpPr>
        <p:spPr>
          <a:xfrm>
            <a:off x="457200" y="3431969"/>
            <a:ext cx="8229600" cy="3032626"/>
          </a:xfrm>
        </p:spPr>
        <p:txBody>
          <a:bodyPr>
            <a:normAutofit fontScale="77500" lnSpcReduction="20000"/>
          </a:bodyPr>
          <a:lstStyle/>
          <a:p>
            <a:r>
              <a:rPr lang="en-US" sz="3600"/>
              <a:t>One of the most frequently violated heuristics</a:t>
            </a:r>
          </a:p>
          <a:p>
            <a:r>
              <a:rPr lang="en-US" sz="3600"/>
              <a:t>Examples</a:t>
            </a:r>
          </a:p>
          <a:p>
            <a:pPr lvl="1"/>
            <a:r>
              <a:rPr lang="en-US" sz="3100"/>
              <a:t>The “as of” button on the eMAR (on the next slide)</a:t>
            </a:r>
          </a:p>
          <a:p>
            <a:pPr lvl="1"/>
            <a:r>
              <a:rPr lang="en-US" sz="3100"/>
              <a:t>Fit (or not) to workflow or “</a:t>
            </a:r>
            <a:r>
              <a:rPr lang="en-US" sz="3100" err="1"/>
              <a:t>thoughtflow</a:t>
            </a:r>
            <a:r>
              <a:rPr lang="en-US" sz="3100"/>
              <a:t>”, e.g., congruence between the navigation and the way a clinician thinks</a:t>
            </a:r>
          </a:p>
          <a:p>
            <a:pPr lvl="1"/>
            <a:r>
              <a:rPr lang="en-US" sz="3100"/>
              <a:t>The need for synthesized information, patterns</a:t>
            </a:r>
          </a:p>
          <a:p>
            <a:pPr lvl="1"/>
            <a:r>
              <a:rPr lang="en-US" sz="3100"/>
              <a:t>Vital signs, sign-out or shift report, anesthesia displays</a:t>
            </a:r>
          </a:p>
          <a:p>
            <a:endParaRPr lang="en-US"/>
          </a:p>
        </p:txBody>
      </p:sp>
      <p:graphicFrame>
        <p:nvGraphicFramePr>
          <p:cNvPr id="5" name="Table 6" descr="SMARTArt table that lists heuristic categories and their definitions"/>
          <p:cNvGraphicFramePr>
            <a:graphicFrameLocks noGrp="1"/>
          </p:cNvGraphicFramePr>
          <p:nvPr/>
        </p:nvGraphicFramePr>
        <p:xfrm>
          <a:off x="225632" y="1038841"/>
          <a:ext cx="8689769" cy="2058476"/>
        </p:xfrm>
        <a:graphic>
          <a:graphicData uri="http://schemas.openxmlformats.org/drawingml/2006/table">
            <a:tbl>
              <a:tblPr firstRow="1" firstCol="1" bandRow="1">
                <a:tableStyleId>{6E25E649-3F16-4E02-A733-19D2CDBF48F0}</a:tableStyleId>
              </a:tblPr>
              <a:tblGrid>
                <a:gridCol w="2148795">
                  <a:extLst>
                    <a:ext uri="{9D8B030D-6E8A-4147-A177-3AD203B41FA5}">
                      <a16:colId xmlns:a16="http://schemas.microsoft.com/office/drawing/2014/main" val="20000"/>
                    </a:ext>
                  </a:extLst>
                </a:gridCol>
                <a:gridCol w="6540974">
                  <a:extLst>
                    <a:ext uri="{9D8B030D-6E8A-4147-A177-3AD203B41FA5}">
                      <a16:colId xmlns:a16="http://schemas.microsoft.com/office/drawing/2014/main" val="20001"/>
                    </a:ext>
                  </a:extLst>
                </a:gridCol>
              </a:tblGrid>
              <a:tr h="976009">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082467">
                <a:tc>
                  <a:txBody>
                    <a:bodyPr/>
                    <a:lstStyle/>
                    <a:p>
                      <a:pPr marL="0" marR="0" algn="ctr">
                        <a:spcBef>
                          <a:spcPts val="600"/>
                        </a:spcBef>
                        <a:spcAft>
                          <a:spcPts val="600"/>
                        </a:spcAft>
                      </a:pPr>
                      <a:r>
                        <a:rPr lang="en-US" sz="2000">
                          <a:effectLst/>
                        </a:rPr>
                        <a:t>Match Between System and World</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1800" dirty="0">
                          <a:effectLst/>
                        </a:rPr>
                        <a:t>The technology matches the way users think and work, uses appropriate information flow, has typical options that users need, and includes expected actions by the system.</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1918801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6B763CA-E503-4B31-96DE-D9EBF6D54EFA}" type="slidenum">
              <a:rPr lang="en-US" smtClean="0">
                <a:solidFill>
                  <a:prstClr val="white"/>
                </a:solidFill>
              </a:rPr>
              <a:pPr>
                <a:defRPr/>
              </a:pPr>
              <a:t>19</a:t>
            </a:fld>
            <a:endParaRPr lang="en-US">
              <a:solidFill>
                <a:prstClr val="white"/>
              </a:solidFill>
            </a:endParaRPr>
          </a:p>
        </p:txBody>
      </p:sp>
      <p:pic>
        <p:nvPicPr>
          <p:cNvPr id="8194" name="Picture 2" descr="eMAR screenshot"/>
          <p:cNvPicPr>
            <a:picLocks noChangeAspect="1" noChangeArrowheads="1"/>
          </p:cNvPicPr>
          <p:nvPr/>
        </p:nvPicPr>
        <p:blipFill>
          <a:blip r:embed="rId3" cstate="print"/>
          <a:srcRect/>
          <a:stretch>
            <a:fillRect/>
          </a:stretch>
        </p:blipFill>
        <p:spPr bwMode="auto">
          <a:xfrm>
            <a:off x="0" y="10633"/>
            <a:ext cx="9179440" cy="6884580"/>
          </a:xfrm>
          <a:prstGeom prst="rect">
            <a:avLst/>
          </a:prstGeom>
          <a:noFill/>
          <a:ln w="9525">
            <a:noFill/>
            <a:miter lim="800000"/>
            <a:headEnd/>
            <a:tailEnd/>
          </a:ln>
        </p:spPr>
      </p:pic>
      <p:sp>
        <p:nvSpPr>
          <p:cNvPr id="3" name="Rectangle 2" descr="&quot;"/>
          <p:cNvSpPr/>
          <p:nvPr/>
        </p:nvSpPr>
        <p:spPr>
          <a:xfrm>
            <a:off x="7857941" y="6495191"/>
            <a:ext cx="778714" cy="127551"/>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descr="&quot;"/>
          <p:cNvSpPr/>
          <p:nvPr/>
        </p:nvSpPr>
        <p:spPr>
          <a:xfrm>
            <a:off x="3806456" y="116958"/>
            <a:ext cx="3040912" cy="1275907"/>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9411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51C079-1EE3-48F4-93CC-FAC9E6DF68F6}"/>
              </a:ext>
            </a:extLst>
          </p:cNvPr>
          <p:cNvSpPr>
            <a:spLocks noGrp="1"/>
          </p:cNvSpPr>
          <p:nvPr>
            <p:ph type="sldNum" sz="quarter" idx="12"/>
          </p:nvPr>
        </p:nvSpPr>
        <p:spPr/>
        <p:txBody>
          <a:bodyPr/>
          <a:lstStyle/>
          <a:p>
            <a:pPr>
              <a:defRPr/>
            </a:pPr>
            <a:fld id="{A687B29D-AAB7-4F84-A803-086484AB6C62}" type="slidenum">
              <a:rPr lang="en-US" smtClean="0"/>
              <a:pPr>
                <a:defRPr/>
              </a:pPr>
              <a:t>2</a:t>
            </a:fld>
            <a:endParaRPr lang="en-US"/>
          </a:p>
        </p:txBody>
      </p:sp>
      <p:pic>
        <p:nvPicPr>
          <p:cNvPr id="5" name="Picture 4" descr="Clinician using EHR"/>
          <p:cNvPicPr>
            <a:picLocks noChangeAspect="1"/>
          </p:cNvPicPr>
          <p:nvPr/>
        </p:nvPicPr>
        <p:blipFill>
          <a:blip r:embed="rId3"/>
          <a:stretch>
            <a:fillRect/>
          </a:stretch>
        </p:blipFill>
        <p:spPr>
          <a:xfrm>
            <a:off x="6125218" y="1573442"/>
            <a:ext cx="2359107" cy="4201553"/>
          </a:xfrm>
          <a:prstGeom prst="roundRect">
            <a:avLst>
              <a:gd name="adj" fmla="val 8594"/>
            </a:avLst>
          </a:prstGeom>
          <a:solidFill>
            <a:srgbClr val="FFFFFF">
              <a:shade val="85000"/>
            </a:srgbClr>
          </a:solidFill>
          <a:ln>
            <a:noFill/>
          </a:ln>
          <a:effectLst/>
        </p:spPr>
      </p:pic>
      <p:sp>
        <p:nvSpPr>
          <p:cNvPr id="4" name="Text Placeholder 3"/>
          <p:cNvSpPr>
            <a:spLocks noGrp="1"/>
          </p:cNvSpPr>
          <p:nvPr>
            <p:ph sz="quarter" idx="13"/>
          </p:nvPr>
        </p:nvSpPr>
        <p:spPr/>
        <p:txBody>
          <a:bodyPr vert="horz" lIns="91440" tIns="45720" rIns="91440" bIns="45720" rtlCol="0" anchor="t">
            <a:normAutofit fontScale="92500"/>
          </a:bodyPr>
          <a:lstStyle/>
          <a:p>
            <a:pPr marL="0" indent="0">
              <a:buNone/>
            </a:pPr>
            <a:r>
              <a:rPr lang="en-US">
                <a:solidFill>
                  <a:srgbClr val="174782"/>
                </a:solidFill>
                <a:latin typeface="Calibri"/>
              </a:rPr>
              <a:t>By the end of this module, you will be able to:</a:t>
            </a:r>
          </a:p>
          <a:p>
            <a:r>
              <a:rPr lang="en-US">
                <a:solidFill>
                  <a:srgbClr val="174782"/>
                </a:solidFill>
              </a:rPr>
              <a:t>Identify criteria for using a heuristic evaluation</a:t>
            </a:r>
          </a:p>
          <a:p>
            <a:r>
              <a:rPr lang="en-US">
                <a:solidFill>
                  <a:srgbClr val="174782"/>
                </a:solidFill>
              </a:rPr>
              <a:t>Use provided material to conduct an assessment</a:t>
            </a:r>
          </a:p>
          <a:p>
            <a:r>
              <a:rPr lang="en-US">
                <a:solidFill>
                  <a:srgbClr val="174782"/>
                </a:solidFill>
              </a:rPr>
              <a:t>Demonstrate the four steps to compile and analyze data</a:t>
            </a:r>
          </a:p>
          <a:p>
            <a:r>
              <a:rPr lang="en-US">
                <a:solidFill>
                  <a:srgbClr val="174782"/>
                </a:solidFill>
              </a:rPr>
              <a:t>Discuss one common format to report data</a:t>
            </a:r>
          </a:p>
          <a:p>
            <a:pPr marL="0" indent="0">
              <a:buNone/>
            </a:pPr>
            <a:endParaRPr lang="en-US">
              <a:solidFill>
                <a:srgbClr val="404041"/>
              </a:solidFill>
              <a:latin typeface="Calibri"/>
            </a:endParaRPr>
          </a:p>
        </p:txBody>
      </p:sp>
      <p:sp>
        <p:nvSpPr>
          <p:cNvPr id="2" name="Title 1"/>
          <p:cNvSpPr>
            <a:spLocks noGrp="1"/>
          </p:cNvSpPr>
          <p:nvPr>
            <p:ph type="title"/>
          </p:nvPr>
        </p:nvSpPr>
        <p:spPr/>
        <p:txBody>
          <a:bodyPr/>
          <a:lstStyle/>
          <a:p>
            <a:r>
              <a:rPr lang="en-US" dirty="0"/>
              <a:t>module 5 Objectives</a:t>
            </a:r>
          </a:p>
        </p:txBody>
      </p:sp>
    </p:spTree>
    <p:extLst>
      <p:ext uri="{BB962C8B-B14F-4D97-AF65-F5344CB8AC3E}">
        <p14:creationId xmlns:p14="http://schemas.microsoft.com/office/powerpoint/2010/main" val="57260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20</a:t>
            </a:fld>
            <a:endParaRPr lang="en-US"/>
          </a:p>
        </p:txBody>
      </p:sp>
      <p:pic>
        <p:nvPicPr>
          <p:cNvPr id="5" name="Picture 2" descr="Current problem list"/>
          <p:cNvPicPr>
            <a:picLocks noChangeAspect="1" noChangeArrowheads="1"/>
          </p:cNvPicPr>
          <p:nvPr/>
        </p:nvPicPr>
        <p:blipFill>
          <a:blip r:embed="rId3" cstate="print"/>
          <a:stretch>
            <a:fillRect/>
          </a:stretch>
        </p:blipFill>
        <p:spPr bwMode="auto">
          <a:xfrm>
            <a:off x="501650" y="2017399"/>
            <a:ext cx="8140700" cy="3187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quarter" idx="13"/>
          </p:nvPr>
        </p:nvSpPr>
        <p:spPr>
          <a:xfrm>
            <a:off x="457200" y="1143000"/>
            <a:ext cx="8229600" cy="551046"/>
          </a:xfrm>
        </p:spPr>
        <p:txBody>
          <a:bodyPr>
            <a:normAutofit lnSpcReduction="10000"/>
          </a:bodyPr>
          <a:lstStyle/>
          <a:p>
            <a:pPr marL="0" indent="0" algn="ctr">
              <a:buNone/>
            </a:pPr>
            <a:r>
              <a:rPr lang="en-US" b="1">
                <a:solidFill>
                  <a:srgbClr val="174782"/>
                </a:solidFill>
              </a:rPr>
              <a:t>Typical Problem List</a:t>
            </a:r>
          </a:p>
        </p:txBody>
      </p:sp>
      <p:sp>
        <p:nvSpPr>
          <p:cNvPr id="2" name="Title 1"/>
          <p:cNvSpPr>
            <a:spLocks noGrp="1"/>
          </p:cNvSpPr>
          <p:nvPr>
            <p:ph type="title"/>
          </p:nvPr>
        </p:nvSpPr>
        <p:spPr/>
        <p:txBody>
          <a:bodyPr/>
          <a:lstStyle/>
          <a:p>
            <a:r>
              <a:rPr lang="en-US"/>
              <a:t>Match with the Real World</a:t>
            </a:r>
          </a:p>
        </p:txBody>
      </p:sp>
    </p:spTree>
    <p:extLst>
      <p:ext uri="{BB962C8B-B14F-4D97-AF65-F5344CB8AC3E}">
        <p14:creationId xmlns:p14="http://schemas.microsoft.com/office/powerpoint/2010/main" val="1082104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21</a:t>
            </a:fld>
            <a:endParaRPr lang="en-US"/>
          </a:p>
        </p:txBody>
      </p:sp>
      <p:sp>
        <p:nvSpPr>
          <p:cNvPr id="6" name="Rectangle 5"/>
          <p:cNvSpPr/>
          <p:nvPr/>
        </p:nvSpPr>
        <p:spPr>
          <a:xfrm>
            <a:off x="7726680" y="6130125"/>
            <a:ext cx="1356462" cy="307777"/>
          </a:xfrm>
          <a:prstGeom prst="rect">
            <a:avLst/>
          </a:prstGeom>
        </p:spPr>
        <p:txBody>
          <a:bodyPr wrap="none">
            <a:spAutoFit/>
          </a:bodyPr>
          <a:lstStyle/>
          <a:p>
            <a:pPr defTabSz="914400"/>
            <a:r>
              <a:rPr lang="en-US" sz="1400">
                <a:latin typeface="+mn-lt"/>
                <a:cs typeface="Arial" pitchFamily="34" charset="0"/>
              </a:rPr>
              <a:t>Berkowitz, 2011</a:t>
            </a:r>
          </a:p>
        </p:txBody>
      </p:sp>
      <p:pic>
        <p:nvPicPr>
          <p:cNvPr id="5" name="Picture 2" descr="Cardiac issues: diabetes, high cholesterol, asthma, GERD, URI, etc."/>
          <p:cNvPicPr>
            <a:picLocks noChangeAspect="1" noChangeArrowheads="1"/>
          </p:cNvPicPr>
          <p:nvPr/>
        </p:nvPicPr>
        <p:blipFill>
          <a:blip r:embed="rId3" cstate="print"/>
          <a:stretch>
            <a:fillRect/>
          </a:stretch>
        </p:blipFill>
        <p:spPr bwMode="auto">
          <a:xfrm>
            <a:off x="1417320" y="1705882"/>
            <a:ext cx="6309360" cy="4732020"/>
          </a:xfrm>
          <a:prstGeom prst="rect">
            <a:avLst/>
          </a:prstGeom>
          <a:noFill/>
          <a:ln>
            <a:noFill/>
          </a:ln>
        </p:spPr>
      </p:pic>
      <p:sp>
        <p:nvSpPr>
          <p:cNvPr id="9" name="Text Placeholder 8"/>
          <p:cNvSpPr>
            <a:spLocks noGrp="1"/>
          </p:cNvSpPr>
          <p:nvPr>
            <p:ph type="body" sz="quarter" idx="13"/>
          </p:nvPr>
        </p:nvSpPr>
        <p:spPr>
          <a:xfrm>
            <a:off x="457200" y="999899"/>
            <a:ext cx="8229600" cy="457200"/>
          </a:xfrm>
        </p:spPr>
        <p:txBody>
          <a:bodyPr/>
          <a:lstStyle/>
          <a:p>
            <a:pPr marL="0" indent="0" algn="ctr">
              <a:buNone/>
            </a:pPr>
            <a:r>
              <a:rPr lang="en-US" b="1">
                <a:solidFill>
                  <a:srgbClr val="174782"/>
                </a:solidFill>
                <a:cs typeface="Calibri"/>
              </a:rPr>
              <a:t>Potential Redesign</a:t>
            </a:r>
          </a:p>
        </p:txBody>
      </p:sp>
      <p:sp>
        <p:nvSpPr>
          <p:cNvPr id="2" name="Title 1"/>
          <p:cNvSpPr>
            <a:spLocks noGrp="1"/>
          </p:cNvSpPr>
          <p:nvPr>
            <p:ph type="title"/>
          </p:nvPr>
        </p:nvSpPr>
        <p:spPr/>
        <p:txBody>
          <a:bodyPr/>
          <a:lstStyle/>
          <a:p>
            <a:r>
              <a:rPr lang="en-US"/>
              <a:t>Match with the Real World</a:t>
            </a:r>
          </a:p>
        </p:txBody>
      </p:sp>
    </p:spTree>
    <p:extLst>
      <p:ext uri="{BB962C8B-B14F-4D97-AF65-F5344CB8AC3E}">
        <p14:creationId xmlns:p14="http://schemas.microsoft.com/office/powerpoint/2010/main" val="773296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22</a:t>
            </a:fld>
            <a:endParaRPr lang="en-US"/>
          </a:p>
        </p:txBody>
      </p:sp>
      <p:sp>
        <p:nvSpPr>
          <p:cNvPr id="4" name="TextBox 3"/>
          <p:cNvSpPr txBox="1"/>
          <p:nvPr/>
        </p:nvSpPr>
        <p:spPr>
          <a:xfrm>
            <a:off x="7166919" y="6123991"/>
            <a:ext cx="1748481" cy="318277"/>
          </a:xfrm>
          <a:prstGeom prst="rect">
            <a:avLst/>
          </a:prstGeom>
        </p:spPr>
        <p:txBody>
          <a:bodyPr vert="horz" wrap="none" lIns="91440" tIns="45720" rIns="91440" bIns="45720" rtlCol="0">
            <a:noAutofit/>
          </a:bodyPr>
          <a:lstStyle/>
          <a:p>
            <a:pPr>
              <a:buClr>
                <a:srgbClr val="F78F1E"/>
              </a:buClr>
              <a:buSzPct val="150000"/>
            </a:pPr>
            <a:r>
              <a:rPr lang="en-US" sz="1400">
                <a:latin typeface="Calibri"/>
                <a:cs typeface="Calibri"/>
              </a:rPr>
              <a:t>Staggers, et al., 2012</a:t>
            </a:r>
          </a:p>
        </p:txBody>
      </p:sp>
      <p:grpSp>
        <p:nvGrpSpPr>
          <p:cNvPr id="8" name="Group 7" descr="Nursing shift report sheet from Cerner with a hand-written grid for medications and handwritting notes along the side"/>
          <p:cNvGrpSpPr>
            <a:grpSpLocks noChangeAspect="1"/>
          </p:cNvGrpSpPr>
          <p:nvPr/>
        </p:nvGrpSpPr>
        <p:grpSpPr>
          <a:xfrm>
            <a:off x="2480991" y="963911"/>
            <a:ext cx="4389120" cy="5478357"/>
            <a:chOff x="2249715" y="1243736"/>
            <a:chExt cx="4005942" cy="5000086"/>
          </a:xfrm>
        </p:grpSpPr>
        <p:pic>
          <p:nvPicPr>
            <p:cNvPr id="5" name="Picture 2" descr="&quot;"/>
            <p:cNvPicPr>
              <a:picLocks noChangeAspect="1" noChangeArrowheads="1"/>
            </p:cNvPicPr>
            <p:nvPr/>
          </p:nvPicPr>
          <p:blipFill>
            <a:blip r:embed="rId3" cstate="print"/>
            <a:srcRect/>
            <a:stretch>
              <a:fillRect/>
            </a:stretch>
          </p:blipFill>
          <p:spPr bwMode="auto">
            <a:xfrm>
              <a:off x="2249715" y="1243736"/>
              <a:ext cx="4005942" cy="5000086"/>
            </a:xfrm>
            <a:prstGeom prst="rect">
              <a:avLst/>
            </a:prstGeom>
            <a:noFill/>
            <a:ln w="9525">
              <a:noFill/>
              <a:miter lim="800000"/>
              <a:headEnd/>
              <a:tailEnd/>
            </a:ln>
          </p:spPr>
        </p:pic>
        <p:sp>
          <p:nvSpPr>
            <p:cNvPr id="6" name="Rectangle 5"/>
            <p:cNvSpPr/>
            <p:nvPr/>
          </p:nvSpPr>
          <p:spPr>
            <a:xfrm>
              <a:off x="4725361" y="1297858"/>
              <a:ext cx="1291983" cy="8849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273312" y="1297858"/>
              <a:ext cx="865145" cy="8849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a:t>Match with the Real World</a:t>
            </a:r>
          </a:p>
        </p:txBody>
      </p:sp>
    </p:spTree>
    <p:extLst>
      <p:ext uri="{BB962C8B-B14F-4D97-AF65-F5344CB8AC3E}">
        <p14:creationId xmlns:p14="http://schemas.microsoft.com/office/powerpoint/2010/main" val="3937345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23</a:t>
            </a:fld>
            <a:endParaRPr lang="en-US"/>
          </a:p>
        </p:txBody>
      </p:sp>
      <p:sp>
        <p:nvSpPr>
          <p:cNvPr id="4" name="Content Placeholder 3"/>
          <p:cNvSpPr>
            <a:spLocks noGrp="1"/>
          </p:cNvSpPr>
          <p:nvPr>
            <p:ph idx="1"/>
          </p:nvPr>
        </p:nvSpPr>
        <p:spPr>
          <a:xfrm>
            <a:off x="457200" y="3991232"/>
            <a:ext cx="8229600" cy="2180968"/>
          </a:xfrm>
        </p:spPr>
        <p:txBody>
          <a:bodyPr/>
          <a:lstStyle/>
          <a:p>
            <a:r>
              <a:rPr lang="en-US"/>
              <a:t>A balance between screen density versus clutter</a:t>
            </a:r>
          </a:p>
          <a:p>
            <a:r>
              <a:rPr lang="en-US"/>
              <a:t>Knowing what information clinicians need to make decisions</a:t>
            </a:r>
          </a:p>
        </p:txBody>
      </p:sp>
      <p:graphicFrame>
        <p:nvGraphicFramePr>
          <p:cNvPr id="5" name="Table 4" descr="SMARTArt table that lists heuristic categories and their definitions"/>
          <p:cNvGraphicFramePr>
            <a:graphicFrameLocks noGrp="1"/>
          </p:cNvGraphicFramePr>
          <p:nvPr/>
        </p:nvGraphicFramePr>
        <p:xfrm>
          <a:off x="228498" y="1190113"/>
          <a:ext cx="8408158" cy="2529337"/>
        </p:xfrm>
        <a:graphic>
          <a:graphicData uri="http://schemas.openxmlformats.org/drawingml/2006/table">
            <a:tbl>
              <a:tblPr firstRow="1" firstCol="1" bandRow="1">
                <a:tableStyleId>{6E25E649-3F16-4E02-A733-19D2CDBF48F0}</a:tableStyleId>
              </a:tblPr>
              <a:tblGrid>
                <a:gridCol w="2079159">
                  <a:extLst>
                    <a:ext uri="{9D8B030D-6E8A-4147-A177-3AD203B41FA5}">
                      <a16:colId xmlns:a16="http://schemas.microsoft.com/office/drawing/2014/main" val="20000"/>
                    </a:ext>
                  </a:extLst>
                </a:gridCol>
                <a:gridCol w="6328999">
                  <a:extLst>
                    <a:ext uri="{9D8B030D-6E8A-4147-A177-3AD203B41FA5}">
                      <a16:colId xmlns:a16="http://schemas.microsoft.com/office/drawing/2014/main" val="20001"/>
                    </a:ext>
                  </a:extLst>
                </a:gridCol>
              </a:tblGrid>
              <a:tr h="981659">
                <a:tc>
                  <a:txBody>
                    <a:bodyPr/>
                    <a:lstStyle/>
                    <a:p>
                      <a:pPr marL="0" marR="0" algn="ctr">
                        <a:spcBef>
                          <a:spcPts val="600"/>
                        </a:spcBef>
                        <a:spcAft>
                          <a:spcPts val="600"/>
                        </a:spcAft>
                      </a:pPr>
                      <a:r>
                        <a:rPr lang="en-US" sz="2400" dirty="0">
                          <a:effectLst/>
                        </a:rPr>
                        <a:t>Heuristic Category</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547678">
                <a:tc>
                  <a:txBody>
                    <a:bodyPr/>
                    <a:lstStyle/>
                    <a:p>
                      <a:pPr marL="0" marR="0" algn="ctr">
                        <a:spcBef>
                          <a:spcPts val="600"/>
                        </a:spcBef>
                        <a:spcAft>
                          <a:spcPts val="600"/>
                        </a:spcAft>
                      </a:pPr>
                      <a:r>
                        <a:rPr lang="en-US" sz="2000">
                          <a:effectLst/>
                        </a:rPr>
                        <a:t>Minimalist</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1800" dirty="0">
                          <a:effectLst/>
                        </a:rPr>
                        <a:t>Product does not display superfluous information. System and screen design are targeted to primary users’ information needs. Use of progressive disclosure to display details of a category of information only when needed. The exception can be designs for expert users where less screen density is preferred.</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1741633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24</a:t>
            </a:fld>
            <a:endParaRPr lang="en-US"/>
          </a:p>
        </p:txBody>
      </p:sp>
      <p:pic>
        <p:nvPicPr>
          <p:cNvPr id="4" name="Picture 3" descr="Colorful screenshot EMR for a diabetes patien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6" y="944028"/>
            <a:ext cx="8628017" cy="5489287"/>
          </a:xfrm>
          <a:prstGeom prst="rect">
            <a:avLst/>
          </a:prstGeom>
        </p:spPr>
      </p:pic>
      <p:sp>
        <p:nvSpPr>
          <p:cNvPr id="2" name="Title 1"/>
          <p:cNvSpPr>
            <a:spLocks noGrp="1"/>
          </p:cNvSpPr>
          <p:nvPr>
            <p:ph type="title"/>
          </p:nvPr>
        </p:nvSpPr>
        <p:spPr/>
        <p:txBody>
          <a:bodyPr/>
          <a:lstStyle/>
          <a:p>
            <a:r>
              <a:rPr lang="en-US"/>
              <a:t>Minimalist</a:t>
            </a:r>
          </a:p>
        </p:txBody>
      </p:sp>
    </p:spTree>
    <p:extLst>
      <p:ext uri="{BB962C8B-B14F-4D97-AF65-F5344CB8AC3E}">
        <p14:creationId xmlns:p14="http://schemas.microsoft.com/office/powerpoint/2010/main" val="36517219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25</a:t>
            </a:fld>
            <a:endParaRPr lang="en-US"/>
          </a:p>
        </p:txBody>
      </p:sp>
      <p:pic>
        <p:nvPicPr>
          <p:cNvPr id="9" name="Picture 8" descr="Sticky notes covering a computer screen, keyboard, and mous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907" y="3742662"/>
            <a:ext cx="2376186" cy="2094612"/>
          </a:xfrm>
          <a:prstGeom prst="rect">
            <a:avLst/>
          </a:prstGeom>
        </p:spPr>
      </p:pic>
      <p:sp>
        <p:nvSpPr>
          <p:cNvPr id="4" name="Content Placeholder 3"/>
          <p:cNvSpPr>
            <a:spLocks noGrp="1"/>
          </p:cNvSpPr>
          <p:nvPr>
            <p:ph idx="1"/>
          </p:nvPr>
        </p:nvSpPr>
        <p:spPr>
          <a:xfrm>
            <a:off x="457200" y="3329853"/>
            <a:ext cx="6018028" cy="2958198"/>
          </a:xfrm>
        </p:spPr>
        <p:txBody>
          <a:bodyPr>
            <a:normAutofit fontScale="62500" lnSpcReduction="20000"/>
          </a:bodyPr>
          <a:lstStyle/>
          <a:p>
            <a:r>
              <a:rPr lang="en-US" sz="4500"/>
              <a:t>Cues are using shadow systems, writing material on paper (“sticky notes”), having to keep information “in your head”</a:t>
            </a:r>
          </a:p>
          <a:p>
            <a:r>
              <a:rPr lang="en-US" sz="4500"/>
              <a:t>Examples</a:t>
            </a:r>
          </a:p>
          <a:p>
            <a:pPr lvl="1"/>
            <a:r>
              <a:rPr lang="en-US" sz="4000"/>
              <a:t>Need to memorize steps, sequences, information on screens</a:t>
            </a:r>
          </a:p>
          <a:p>
            <a:pPr lvl="1"/>
            <a:r>
              <a:rPr lang="en-US" sz="4000"/>
              <a:t>Use of memory aids</a:t>
            </a:r>
          </a:p>
          <a:p>
            <a:pPr lvl="1"/>
            <a:endParaRPr lang="en-US" sz="3300"/>
          </a:p>
        </p:txBody>
      </p:sp>
      <p:graphicFrame>
        <p:nvGraphicFramePr>
          <p:cNvPr id="5" name="Table 4" descr="SMARTArt table that lists heuristic categories and their definitions"/>
          <p:cNvGraphicFramePr>
            <a:graphicFrameLocks noGrp="1"/>
          </p:cNvGraphicFramePr>
          <p:nvPr/>
        </p:nvGraphicFramePr>
        <p:xfrm>
          <a:off x="225631" y="1013132"/>
          <a:ext cx="8689769" cy="2041012"/>
        </p:xfrm>
        <a:graphic>
          <a:graphicData uri="http://schemas.openxmlformats.org/drawingml/2006/table">
            <a:tbl>
              <a:tblPr firstRow="1" firstCol="1" bandRow="1">
                <a:tableStyleId>{6E25E649-3F16-4E02-A733-19D2CDBF48F0}</a:tableStyleId>
              </a:tblPr>
              <a:tblGrid>
                <a:gridCol w="2148795">
                  <a:extLst>
                    <a:ext uri="{9D8B030D-6E8A-4147-A177-3AD203B41FA5}">
                      <a16:colId xmlns:a16="http://schemas.microsoft.com/office/drawing/2014/main" val="20000"/>
                    </a:ext>
                  </a:extLst>
                </a:gridCol>
                <a:gridCol w="6540974">
                  <a:extLst>
                    <a:ext uri="{9D8B030D-6E8A-4147-A177-3AD203B41FA5}">
                      <a16:colId xmlns:a16="http://schemas.microsoft.com/office/drawing/2014/main" val="20001"/>
                    </a:ext>
                  </a:extLst>
                </a:gridCol>
              </a:tblGrid>
              <a:tr h="981659">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059353">
                <a:tc>
                  <a:txBody>
                    <a:bodyPr/>
                    <a:lstStyle/>
                    <a:p>
                      <a:pPr marL="0" marR="0" algn="ctr">
                        <a:spcBef>
                          <a:spcPts val="600"/>
                        </a:spcBef>
                        <a:spcAft>
                          <a:spcPts val="600"/>
                        </a:spcAft>
                      </a:pPr>
                      <a:r>
                        <a:rPr lang="en-US" sz="2000">
                          <a:effectLst/>
                        </a:rPr>
                        <a:t>Minimize Memory Load</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1800" dirty="0">
                          <a:effectLst/>
                        </a:rPr>
                        <a:t>Product minimizes the amount of information and tasks users must memorize to adequately use the technology. Product makes use of sample formats for data input such as a calendar for date format.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a:t>Heuristic Categories</a:t>
            </a:r>
          </a:p>
        </p:txBody>
      </p:sp>
      <p:sp>
        <p:nvSpPr>
          <p:cNvPr id="6" name="AutoShape 2" descr="Image result for picture sticky notes on computers"/>
          <p:cNvSpPr>
            <a:spLocks noChangeAspect="1" noChangeArrowheads="1"/>
          </p:cNvSpPr>
          <p:nvPr/>
        </p:nvSpPr>
        <p:spPr bwMode="auto">
          <a:xfrm>
            <a:off x="-31750" y="-136525"/>
            <a:ext cx="1162050" cy="857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picture sticky notes on computers"/>
          <p:cNvSpPr>
            <a:spLocks noChangeAspect="1" noChangeArrowheads="1"/>
          </p:cNvSpPr>
          <p:nvPr/>
        </p:nvSpPr>
        <p:spPr bwMode="auto">
          <a:xfrm>
            <a:off x="-31750" y="-136525"/>
            <a:ext cx="1285875" cy="8572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12627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26</a:t>
            </a:fld>
            <a:endParaRPr lang="en-US"/>
          </a:p>
        </p:txBody>
      </p:sp>
      <p:pic>
        <p:nvPicPr>
          <p:cNvPr id="6" name="Picture 5" descr="BCMA screenshot"/>
          <p:cNvPicPr>
            <a:picLocks noChangeAspect="1" noChangeArrowheads="1"/>
          </p:cNvPicPr>
          <p:nvPr/>
        </p:nvPicPr>
        <p:blipFill>
          <a:blip r:embed="rId3"/>
          <a:srcRect/>
          <a:stretch>
            <a:fillRect/>
          </a:stretch>
        </p:blipFill>
        <p:spPr bwMode="auto">
          <a:xfrm>
            <a:off x="120295" y="1515575"/>
            <a:ext cx="4493899" cy="4267200"/>
          </a:xfrm>
          <a:prstGeom prst="rect">
            <a:avLst/>
          </a:prstGeom>
          <a:noFill/>
        </p:spPr>
      </p:pic>
      <p:pic>
        <p:nvPicPr>
          <p:cNvPr id="7" name="Content Placeholder 5" descr="BCMA screenshot"/>
          <p:cNvPicPr>
            <a:picLocks noChangeAspect="1"/>
          </p:cNvPicPr>
          <p:nvPr/>
        </p:nvPicPr>
        <p:blipFill>
          <a:blip r:embed="rId4"/>
          <a:stretch>
            <a:fillRect/>
          </a:stretch>
        </p:blipFill>
        <p:spPr>
          <a:xfrm>
            <a:off x="4015549" y="889605"/>
            <a:ext cx="4972575" cy="3092320"/>
          </a:xfrm>
          <a:prstGeom prst="rect">
            <a:avLst/>
          </a:prstGeom>
        </p:spPr>
      </p:pic>
      <p:pic>
        <p:nvPicPr>
          <p:cNvPr id="8" name="Content Placeholder 3" descr="BCMA screenshot"/>
          <p:cNvPicPr>
            <a:picLocks noChangeAspect="1"/>
          </p:cNvPicPr>
          <p:nvPr/>
        </p:nvPicPr>
        <p:blipFill>
          <a:blip r:embed="rId5"/>
          <a:stretch>
            <a:fillRect/>
          </a:stretch>
        </p:blipFill>
        <p:spPr>
          <a:xfrm>
            <a:off x="3300698" y="1818108"/>
            <a:ext cx="5269897" cy="2688723"/>
          </a:xfrm>
          <a:prstGeom prst="rect">
            <a:avLst/>
          </a:prstGeom>
        </p:spPr>
      </p:pic>
      <p:pic>
        <p:nvPicPr>
          <p:cNvPr id="9" name="Picture 8" descr="BCMA screenshot"/>
          <p:cNvPicPr>
            <a:picLocks noChangeAspect="1" noChangeArrowheads="1"/>
          </p:cNvPicPr>
          <p:nvPr/>
        </p:nvPicPr>
        <p:blipFill>
          <a:blip r:embed="rId6"/>
          <a:srcRect/>
          <a:stretch>
            <a:fillRect/>
          </a:stretch>
        </p:blipFill>
        <p:spPr bwMode="auto">
          <a:xfrm>
            <a:off x="2232361" y="2802696"/>
            <a:ext cx="5016670" cy="4013335"/>
          </a:xfrm>
          <a:prstGeom prst="rect">
            <a:avLst/>
          </a:prstGeom>
          <a:noFill/>
          <a:ln>
            <a:solidFill>
              <a:srgbClr val="FF0000"/>
            </a:solidFill>
          </a:ln>
        </p:spPr>
      </p:pic>
      <p:sp>
        <p:nvSpPr>
          <p:cNvPr id="2" name="Title 1"/>
          <p:cNvSpPr>
            <a:spLocks noGrp="1"/>
          </p:cNvSpPr>
          <p:nvPr>
            <p:ph type="title"/>
          </p:nvPr>
        </p:nvSpPr>
        <p:spPr/>
        <p:txBody>
          <a:bodyPr/>
          <a:lstStyle/>
          <a:p>
            <a:r>
              <a:rPr lang="en-US"/>
              <a:t>Minimize memory load</a:t>
            </a:r>
          </a:p>
        </p:txBody>
      </p:sp>
    </p:spTree>
    <p:extLst>
      <p:ext uri="{BB962C8B-B14F-4D97-AF65-F5344CB8AC3E}">
        <p14:creationId xmlns:p14="http://schemas.microsoft.com/office/powerpoint/2010/main" val="3247923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27</a:t>
            </a:fld>
            <a:endParaRPr lang="en-US"/>
          </a:p>
        </p:txBody>
      </p:sp>
      <p:sp>
        <p:nvSpPr>
          <p:cNvPr id="4" name="Content Placeholder 3"/>
          <p:cNvSpPr>
            <a:spLocks noGrp="1"/>
          </p:cNvSpPr>
          <p:nvPr>
            <p:ph idx="1"/>
          </p:nvPr>
        </p:nvSpPr>
        <p:spPr>
          <a:xfrm>
            <a:off x="457200" y="3907777"/>
            <a:ext cx="8458200" cy="2833265"/>
          </a:xfrm>
        </p:spPr>
        <p:txBody>
          <a:bodyPr>
            <a:noAutofit/>
          </a:bodyPr>
          <a:lstStyle/>
          <a:p>
            <a:r>
              <a:rPr lang="en-US" sz="2400"/>
              <a:t>Example of informative feedback (on a flight reservation)</a:t>
            </a:r>
          </a:p>
          <a:p>
            <a:pPr lvl="1"/>
            <a:r>
              <a:rPr lang="en-US" sz="2200"/>
              <a:t>Feedback is in red and the application goes to that section</a:t>
            </a:r>
          </a:p>
          <a:p>
            <a:r>
              <a:rPr lang="en-US" sz="2400"/>
              <a:t>Example of flexibility and efficiency</a:t>
            </a:r>
          </a:p>
          <a:p>
            <a:pPr lvl="1"/>
            <a:r>
              <a:rPr lang="en-US" sz="2200"/>
              <a:t>“You need to fill out the credit card verification number.”</a:t>
            </a:r>
          </a:p>
          <a:p>
            <a:pPr lvl="1"/>
            <a:r>
              <a:rPr lang="en-US" sz="2200"/>
              <a:t>Different information, screens for different specialties, experts and novices for shift report</a:t>
            </a:r>
          </a:p>
        </p:txBody>
      </p:sp>
      <p:graphicFrame>
        <p:nvGraphicFramePr>
          <p:cNvPr id="5" name="Table 4" descr="SMARTArt table that lists heuristic categories and their definitions"/>
          <p:cNvGraphicFramePr>
            <a:graphicFrameLocks noGrp="1"/>
          </p:cNvGraphicFramePr>
          <p:nvPr/>
        </p:nvGraphicFramePr>
        <p:xfrm>
          <a:off x="225631" y="1002335"/>
          <a:ext cx="8689769" cy="2654223"/>
        </p:xfrm>
        <a:graphic>
          <a:graphicData uri="http://schemas.openxmlformats.org/drawingml/2006/table">
            <a:tbl>
              <a:tblPr firstRow="1" firstCol="1" bandRow="1">
                <a:tableStyleId>{6E25E649-3F16-4E02-A733-19D2CDBF48F0}</a:tableStyleId>
              </a:tblPr>
              <a:tblGrid>
                <a:gridCol w="2148795">
                  <a:extLst>
                    <a:ext uri="{9D8B030D-6E8A-4147-A177-3AD203B41FA5}">
                      <a16:colId xmlns:a16="http://schemas.microsoft.com/office/drawing/2014/main" val="20000"/>
                    </a:ext>
                  </a:extLst>
                </a:gridCol>
                <a:gridCol w="6540974">
                  <a:extLst>
                    <a:ext uri="{9D8B030D-6E8A-4147-A177-3AD203B41FA5}">
                      <a16:colId xmlns:a16="http://schemas.microsoft.com/office/drawing/2014/main" val="20001"/>
                    </a:ext>
                  </a:extLst>
                </a:gridCol>
              </a:tblGrid>
              <a:tr h="981659">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836282">
                <a:tc>
                  <a:txBody>
                    <a:bodyPr/>
                    <a:lstStyle/>
                    <a:p>
                      <a:pPr marL="0" marR="0" algn="ctr">
                        <a:spcBef>
                          <a:spcPts val="600"/>
                        </a:spcBef>
                        <a:spcAft>
                          <a:spcPts val="600"/>
                        </a:spcAft>
                      </a:pPr>
                      <a:r>
                        <a:rPr lang="en-US" sz="2000">
                          <a:effectLst/>
                        </a:rPr>
                        <a:t>Informative Feedback</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0" marR="0" algn="l">
                        <a:spcBef>
                          <a:spcPts val="600"/>
                        </a:spcBef>
                        <a:spcAft>
                          <a:spcPts val="600"/>
                        </a:spcAft>
                      </a:pPr>
                      <a:r>
                        <a:rPr lang="en-US" sz="1800">
                          <a:effectLst/>
                        </a:rPr>
                        <a:t>The technology provides prompt and useful feedback about users’ interactions and actions (e.g., feedback that orders were placed).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836282">
                <a:tc>
                  <a:txBody>
                    <a:bodyPr/>
                    <a:lstStyle/>
                    <a:p>
                      <a:pPr marL="0" marR="0" algn="ctr">
                        <a:spcBef>
                          <a:spcPts val="600"/>
                        </a:spcBef>
                        <a:spcAft>
                          <a:spcPts val="600"/>
                        </a:spcAft>
                      </a:pPr>
                      <a:r>
                        <a:rPr lang="en-US" sz="2000">
                          <a:effectLst/>
                        </a:rPr>
                        <a:t>Flexibility and Efficiency</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0" marR="0" algn="l">
                        <a:spcBef>
                          <a:spcPts val="600"/>
                        </a:spcBef>
                        <a:spcAft>
                          <a:spcPts val="600"/>
                        </a:spcAft>
                      </a:pPr>
                      <a:r>
                        <a:rPr lang="en-US" sz="1800" dirty="0">
                          <a:effectLst/>
                        </a:rPr>
                        <a:t>The ability to tailor and customize to suit individuals’ needs. Includes novice and expert capabilities (e.g., string searches).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1077361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BC9331-B56E-44DC-9DA9-11258CC80C03}"/>
              </a:ext>
            </a:extLst>
          </p:cNvPr>
          <p:cNvSpPr>
            <a:spLocks noGrp="1"/>
          </p:cNvSpPr>
          <p:nvPr>
            <p:ph type="sldNum" sz="quarter" idx="12"/>
          </p:nvPr>
        </p:nvSpPr>
        <p:spPr/>
        <p:txBody>
          <a:bodyPr/>
          <a:lstStyle/>
          <a:p>
            <a:pPr>
              <a:defRPr/>
            </a:pPr>
            <a:fld id="{6B864F98-A3F4-4225-9B73-C923C3F85F37}" type="slidenum">
              <a:rPr lang="en-US" smtClean="0"/>
              <a:pPr>
                <a:defRPr/>
              </a:pPr>
              <a:t>28</a:t>
            </a:fld>
            <a:endParaRPr lang="en-US"/>
          </a:p>
        </p:txBody>
      </p:sp>
      <p:pic>
        <p:nvPicPr>
          <p:cNvPr id="8" name="Picture 4" descr="picture00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19439" y="4660900"/>
            <a:ext cx="2578100" cy="15113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r>
              <a:rPr lang="en-US" sz="2800"/>
              <a:t>“Order cannot be filled” versus</a:t>
            </a:r>
          </a:p>
          <a:p>
            <a:r>
              <a:rPr lang="en-US" sz="2800"/>
              <a:t>“Order exceeds recommended dosage.”</a:t>
            </a:r>
          </a:p>
        </p:txBody>
      </p:sp>
      <p:graphicFrame>
        <p:nvGraphicFramePr>
          <p:cNvPr id="5" name="Table 4" descr="SMARTArt table that lists heuristic categories and their definitions"/>
          <p:cNvGraphicFramePr>
            <a:graphicFrameLocks noGrp="1"/>
          </p:cNvGraphicFramePr>
          <p:nvPr/>
        </p:nvGraphicFramePr>
        <p:xfrm>
          <a:off x="163605" y="1095724"/>
          <a:ext cx="8689769" cy="2164729"/>
        </p:xfrm>
        <a:graphic>
          <a:graphicData uri="http://schemas.openxmlformats.org/drawingml/2006/table">
            <a:tbl>
              <a:tblPr firstRow="1" firstCol="1" bandRow="1">
                <a:tableStyleId>{6E25E649-3F16-4E02-A733-19D2CDBF48F0}</a:tableStyleId>
              </a:tblPr>
              <a:tblGrid>
                <a:gridCol w="2144784">
                  <a:extLst>
                    <a:ext uri="{9D8B030D-6E8A-4147-A177-3AD203B41FA5}">
                      <a16:colId xmlns:a16="http://schemas.microsoft.com/office/drawing/2014/main" val="20000"/>
                    </a:ext>
                  </a:extLst>
                </a:gridCol>
                <a:gridCol w="6544985">
                  <a:extLst>
                    <a:ext uri="{9D8B030D-6E8A-4147-A177-3AD203B41FA5}">
                      <a16:colId xmlns:a16="http://schemas.microsoft.com/office/drawing/2014/main" val="20001"/>
                    </a:ext>
                  </a:extLst>
                </a:gridCol>
              </a:tblGrid>
              <a:tr h="976009">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104732">
                <a:tc>
                  <a:txBody>
                    <a:bodyPr/>
                    <a:lstStyle/>
                    <a:p>
                      <a:pPr marL="0" marR="0" algn="ctr">
                        <a:spcBef>
                          <a:spcPts val="600"/>
                        </a:spcBef>
                        <a:spcAft>
                          <a:spcPts val="600"/>
                        </a:spcAft>
                      </a:pPr>
                      <a:r>
                        <a:rPr lang="en-US" sz="2000">
                          <a:effectLst/>
                        </a:rPr>
                        <a:t>Good Error Messages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1800" dirty="0">
                          <a:effectLst/>
                        </a:rPr>
                        <a:t>Error messages tell users what error occurred and how users can recover from the error. Messages are not abstract or general such as “Forbidden!” Messages should be precise and polite and not blame the user.</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658543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29</a:t>
            </a:fld>
            <a:endParaRPr lang="en-US"/>
          </a:p>
        </p:txBody>
      </p:sp>
      <p:sp>
        <p:nvSpPr>
          <p:cNvPr id="8" name="TextBox 7"/>
          <p:cNvSpPr txBox="1"/>
          <p:nvPr/>
        </p:nvSpPr>
        <p:spPr>
          <a:xfrm>
            <a:off x="7401697" y="6202325"/>
            <a:ext cx="1513703" cy="365125"/>
          </a:xfrm>
          <a:prstGeom prst="rect">
            <a:avLst/>
          </a:prstGeom>
        </p:spPr>
        <p:txBody>
          <a:bodyPr vert="horz" wrap="square" lIns="91440" tIns="45720" rIns="91440" bIns="45720" rtlCol="0">
            <a:noAutofit/>
          </a:bodyPr>
          <a:lstStyle/>
          <a:p>
            <a:pPr algn="ctr">
              <a:buClr>
                <a:srgbClr val="F78F1E"/>
              </a:buClr>
              <a:buSzPct val="150000"/>
            </a:pPr>
            <a:r>
              <a:rPr lang="en-US" sz="1400" err="1">
                <a:latin typeface="Calibri"/>
                <a:cs typeface="Calibri"/>
                <a:hlinkClick r:id="rId3"/>
              </a:rPr>
              <a:t>FreshSparks</a:t>
            </a:r>
            <a:r>
              <a:rPr lang="en-US" sz="1400">
                <a:latin typeface="Calibri"/>
                <a:cs typeface="Calibri"/>
              </a:rPr>
              <a:t>, 2017</a:t>
            </a:r>
          </a:p>
        </p:txBody>
      </p:sp>
      <p:pic>
        <p:nvPicPr>
          <p:cNvPr id="6" name="Picture 5" descr="Username error message screenshot: Sorry, we couldn't find an account with that username. Can we help you recover your username? Username field is highlighted. Password error message screenshot: Sorry, that password isn't right. We can help you recover your password. Password field is highligh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00" y="1167479"/>
            <a:ext cx="8686800" cy="4618483"/>
          </a:xfrm>
          <a:prstGeom prst="rect">
            <a:avLst/>
          </a:prstGeom>
          <a:noFill/>
          <a:ln>
            <a:noFill/>
          </a:ln>
        </p:spPr>
      </p:pic>
      <p:sp>
        <p:nvSpPr>
          <p:cNvPr id="2" name="Title 1"/>
          <p:cNvSpPr>
            <a:spLocks noGrp="1"/>
          </p:cNvSpPr>
          <p:nvPr>
            <p:ph type="title"/>
          </p:nvPr>
        </p:nvSpPr>
        <p:spPr/>
        <p:txBody>
          <a:bodyPr/>
          <a:lstStyle/>
          <a:p>
            <a:r>
              <a:rPr lang="en-US"/>
              <a:t>Good error messages</a:t>
            </a:r>
          </a:p>
        </p:txBody>
      </p:sp>
    </p:spTree>
    <p:extLst>
      <p:ext uri="{BB962C8B-B14F-4D97-AF65-F5344CB8AC3E}">
        <p14:creationId xmlns:p14="http://schemas.microsoft.com/office/powerpoint/2010/main" val="2462098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47E24-EFD4-403C-93CD-CBEBDA7A592E}"/>
              </a:ext>
            </a:extLst>
          </p:cNvPr>
          <p:cNvSpPr>
            <a:spLocks noGrp="1"/>
          </p:cNvSpPr>
          <p:nvPr>
            <p:ph type="title"/>
          </p:nvPr>
        </p:nvSpPr>
        <p:spPr/>
        <p:txBody>
          <a:bodyPr/>
          <a:lstStyle/>
          <a:p>
            <a:r>
              <a:rPr lang="en-US" dirty="0"/>
              <a:t>Module 5 Overview</a:t>
            </a:r>
          </a:p>
        </p:txBody>
      </p:sp>
      <p:sp>
        <p:nvSpPr>
          <p:cNvPr id="3" name="Content Placeholder 2">
            <a:extLst>
              <a:ext uri="{FF2B5EF4-FFF2-40B4-BE49-F238E27FC236}">
                <a16:creationId xmlns:a16="http://schemas.microsoft.com/office/drawing/2014/main" id="{AC37B379-03B8-40E3-BFB7-4A893025998D}"/>
              </a:ext>
            </a:extLst>
          </p:cNvPr>
          <p:cNvSpPr>
            <a:spLocks noGrp="1"/>
          </p:cNvSpPr>
          <p:nvPr>
            <p:ph idx="1"/>
          </p:nvPr>
        </p:nvSpPr>
        <p:spPr>
          <a:xfrm>
            <a:off x="457200" y="1132115"/>
            <a:ext cx="8229600" cy="5040086"/>
          </a:xfrm>
        </p:spPr>
        <p:txBody>
          <a:bodyPr/>
          <a:lstStyle/>
          <a:p>
            <a:r>
              <a:rPr lang="en-US" dirty="0"/>
              <a:t>Introduction to heuristic evaluation</a:t>
            </a:r>
          </a:p>
          <a:p>
            <a:r>
              <a:rPr lang="en-US" dirty="0"/>
              <a:t>Heuristic categories with examples</a:t>
            </a:r>
          </a:p>
          <a:p>
            <a:r>
              <a:rPr lang="en-US" dirty="0"/>
              <a:t>Apply CDS Impact Evaluation Framework steps to heuristic evaluation</a:t>
            </a:r>
          </a:p>
          <a:p>
            <a:r>
              <a:rPr lang="en-US" dirty="0"/>
              <a:t>Analyze data from a heuristic evaluation</a:t>
            </a:r>
          </a:p>
          <a:p>
            <a:pPr lvl="1"/>
            <a:r>
              <a:rPr lang="en-US" dirty="0"/>
              <a:t>Assign heuristic categories and severity ratings for usability issues identified on the VA’s BCMA screen</a:t>
            </a:r>
          </a:p>
          <a:p>
            <a:r>
              <a:rPr lang="en-US" dirty="0"/>
              <a:t>Usability resources</a:t>
            </a:r>
          </a:p>
        </p:txBody>
      </p:sp>
      <p:sp>
        <p:nvSpPr>
          <p:cNvPr id="4" name="Slide Number Placeholder 3">
            <a:extLst>
              <a:ext uri="{FF2B5EF4-FFF2-40B4-BE49-F238E27FC236}">
                <a16:creationId xmlns:a16="http://schemas.microsoft.com/office/drawing/2014/main" id="{63E58FBD-2528-4732-AC73-3BDC064F3989}"/>
              </a:ext>
            </a:extLst>
          </p:cNvPr>
          <p:cNvSpPr>
            <a:spLocks noGrp="1"/>
          </p:cNvSpPr>
          <p:nvPr>
            <p:ph type="sldNum" sz="quarter" idx="12"/>
          </p:nvPr>
        </p:nvSpPr>
        <p:spPr/>
        <p:txBody>
          <a:bodyPr/>
          <a:lstStyle/>
          <a:p>
            <a:pPr>
              <a:defRPr/>
            </a:pPr>
            <a:fld id="{6B864F98-A3F4-4225-9B73-C923C3F85F37}" type="slidenum">
              <a:rPr lang="en-US" smtClean="0"/>
              <a:pPr>
                <a:defRPr/>
              </a:pPr>
              <a:t>3</a:t>
            </a:fld>
            <a:endParaRPr lang="en-US" dirty="0"/>
          </a:p>
        </p:txBody>
      </p:sp>
    </p:spTree>
    <p:extLst>
      <p:ext uri="{BB962C8B-B14F-4D97-AF65-F5344CB8AC3E}">
        <p14:creationId xmlns:p14="http://schemas.microsoft.com/office/powerpoint/2010/main" val="3686746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30</a:t>
            </a:fld>
            <a:endParaRPr lang="en-US"/>
          </a:p>
        </p:txBody>
      </p:sp>
      <p:sp>
        <p:nvSpPr>
          <p:cNvPr id="4" name="Content Placeholder 3"/>
          <p:cNvSpPr>
            <a:spLocks noGrp="1"/>
          </p:cNvSpPr>
          <p:nvPr>
            <p:ph idx="1"/>
          </p:nvPr>
        </p:nvSpPr>
        <p:spPr/>
        <p:txBody>
          <a:bodyPr/>
          <a:lstStyle/>
          <a:p>
            <a:r>
              <a:rPr lang="en-US" dirty="0"/>
              <a:t>Examples</a:t>
            </a:r>
          </a:p>
          <a:p>
            <a:pPr lvl="1"/>
            <a:r>
              <a:rPr lang="en-US" dirty="0"/>
              <a:t>Missed meds on BCMA (How can you tell?)</a:t>
            </a:r>
          </a:p>
          <a:p>
            <a:pPr lvl="1"/>
            <a:r>
              <a:rPr lang="en-US" dirty="0" err="1"/>
              <a:t>Septra</a:t>
            </a:r>
            <a:r>
              <a:rPr lang="en-US" dirty="0"/>
              <a:t> order (see the </a:t>
            </a:r>
            <a:r>
              <a:rPr lang="en-US" i="1" dirty="0"/>
              <a:t>Digital Doctor </a:t>
            </a:r>
            <a:r>
              <a:rPr lang="en-US" dirty="0"/>
              <a:t>by Wachter, 2015 or click </a:t>
            </a:r>
            <a:r>
              <a:rPr lang="en-US" dirty="0">
                <a:hlinkClick r:id="rId3"/>
              </a:rPr>
              <a:t>here</a:t>
            </a:r>
            <a:r>
              <a:rPr lang="en-US" dirty="0"/>
              <a:t>)</a:t>
            </a:r>
          </a:p>
        </p:txBody>
      </p:sp>
      <p:graphicFrame>
        <p:nvGraphicFramePr>
          <p:cNvPr id="5" name="Table 4" descr="SMARTArt table that lists heuristic categories and their definitions"/>
          <p:cNvGraphicFramePr>
            <a:graphicFrameLocks noGrp="1"/>
          </p:cNvGraphicFramePr>
          <p:nvPr/>
        </p:nvGraphicFramePr>
        <p:xfrm>
          <a:off x="457200" y="1072126"/>
          <a:ext cx="8229600" cy="1981849"/>
        </p:xfrm>
        <a:graphic>
          <a:graphicData uri="http://schemas.openxmlformats.org/drawingml/2006/table">
            <a:tbl>
              <a:tblPr firstRow="1" firstCol="1" bandRow="1">
                <a:tableStyleId>{6E25E649-3F16-4E02-A733-19D2CDBF48F0}</a:tableStyleId>
              </a:tblPr>
              <a:tblGrid>
                <a:gridCol w="2031207">
                  <a:extLst>
                    <a:ext uri="{9D8B030D-6E8A-4147-A177-3AD203B41FA5}">
                      <a16:colId xmlns:a16="http://schemas.microsoft.com/office/drawing/2014/main" val="20000"/>
                    </a:ext>
                  </a:extLst>
                </a:gridCol>
                <a:gridCol w="6198393">
                  <a:extLst>
                    <a:ext uri="{9D8B030D-6E8A-4147-A177-3AD203B41FA5}">
                      <a16:colId xmlns:a16="http://schemas.microsoft.com/office/drawing/2014/main" val="20001"/>
                    </a:ext>
                  </a:extLst>
                </a:gridCol>
              </a:tblGrid>
              <a:tr h="976009">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846952">
                <a:tc>
                  <a:txBody>
                    <a:bodyPr/>
                    <a:lstStyle/>
                    <a:p>
                      <a:pPr marL="0" marR="0" algn="ctr">
                        <a:spcBef>
                          <a:spcPts val="600"/>
                        </a:spcBef>
                        <a:spcAft>
                          <a:spcPts val="600"/>
                        </a:spcAft>
                      </a:pPr>
                      <a:r>
                        <a:rPr lang="en-US" sz="2000">
                          <a:effectLst/>
                        </a:rPr>
                        <a:t>Avoid Catastrophic Errors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1800" dirty="0">
                          <a:effectLst/>
                        </a:rPr>
                        <a:t>Product must prevent catastrophic errors as much as possible (e.g., pediatric medication order dosing mixed between kilograms and pounds).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35710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16B763CA-E503-4B31-96DE-D9EBF6D54EFA}" type="slidenum">
              <a:rPr lang="en-US" smtClean="0">
                <a:solidFill>
                  <a:prstClr val="white"/>
                </a:solidFill>
              </a:rPr>
              <a:pPr>
                <a:defRPr/>
              </a:pPr>
              <a:t>31</a:t>
            </a:fld>
            <a:endParaRPr lang="en-US">
              <a:solidFill>
                <a:prstClr val="white"/>
              </a:solidFill>
            </a:endParaRPr>
          </a:p>
        </p:txBody>
      </p:sp>
      <p:pic>
        <p:nvPicPr>
          <p:cNvPr id="8194" name="Picture 2" descr="eMAR screenshot"/>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4" name="Quad Arrow 3" descr="4-directional arrow depicts the need to scroll right/left and up/down to see the full panel of information"/>
          <p:cNvSpPr/>
          <p:nvPr/>
        </p:nvSpPr>
        <p:spPr>
          <a:xfrm>
            <a:off x="4408715" y="2750068"/>
            <a:ext cx="3063872" cy="2763114"/>
          </a:xfrm>
          <a:prstGeom prst="quadArrow">
            <a:avLst/>
          </a:prstGeom>
          <a:solidFill>
            <a:srgbClr val="FFFF00"/>
          </a:solidFill>
          <a:ln>
            <a:solidFill>
              <a:schemeClr val="accent6">
                <a:lumMod val="50000"/>
              </a:schemeClr>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lumMod val="75000"/>
                </a:schemeClr>
              </a:solidFill>
            </a:endParaRPr>
          </a:p>
        </p:txBody>
      </p:sp>
      <p:sp>
        <p:nvSpPr>
          <p:cNvPr id="5" name="Rectangle 4" descr="&quot;"/>
          <p:cNvSpPr/>
          <p:nvPr/>
        </p:nvSpPr>
        <p:spPr>
          <a:xfrm>
            <a:off x="8543260" y="1148316"/>
            <a:ext cx="287079" cy="85061"/>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descr="&quot;"/>
          <p:cNvSpPr/>
          <p:nvPr/>
        </p:nvSpPr>
        <p:spPr>
          <a:xfrm>
            <a:off x="7857941" y="6495190"/>
            <a:ext cx="778714" cy="94389"/>
          </a:xfrm>
          <a:prstGeom prst="rect">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1775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32</a:t>
            </a:fld>
            <a:endParaRPr lang="en-US"/>
          </a:p>
        </p:txBody>
      </p:sp>
      <p:sp>
        <p:nvSpPr>
          <p:cNvPr id="6" name="Rectangle 5"/>
          <p:cNvSpPr/>
          <p:nvPr/>
        </p:nvSpPr>
        <p:spPr>
          <a:xfrm>
            <a:off x="6206826" y="6134639"/>
            <a:ext cx="2479974" cy="307777"/>
          </a:xfrm>
          <a:prstGeom prst="rect">
            <a:avLst/>
          </a:prstGeom>
        </p:spPr>
        <p:txBody>
          <a:bodyPr wrap="none">
            <a:spAutoFit/>
          </a:bodyPr>
          <a:lstStyle/>
          <a:p>
            <a:pPr defTabSz="914400"/>
            <a:r>
              <a:rPr lang="en-US" sz="1400" err="1">
                <a:latin typeface="+mn-lt"/>
              </a:rPr>
              <a:t>Wachter</a:t>
            </a:r>
            <a:r>
              <a:rPr lang="en-US" sz="1400">
                <a:latin typeface="+mn-lt"/>
              </a:rPr>
              <a:t> “Digital Doctor”, 2015 </a:t>
            </a:r>
          </a:p>
        </p:txBody>
      </p:sp>
      <p:pic>
        <p:nvPicPr>
          <p:cNvPr id="5" name="Content Placeholder 4" descr="Septra error screenshot showing 160 mg/kg which resulted in an Administer Amount value of 38.5 tablets (circled)"/>
          <p:cNvPicPr>
            <a:picLocks noChangeAspect="1"/>
          </p:cNvPicPr>
          <p:nvPr/>
        </p:nvPicPr>
        <p:blipFill>
          <a:blip r:embed="rId3" cstate="print"/>
          <a:stretch>
            <a:fillRect/>
          </a:stretch>
        </p:blipFill>
        <p:spPr>
          <a:xfrm>
            <a:off x="41484" y="1573619"/>
            <a:ext cx="9102516" cy="4040372"/>
          </a:xfrm>
          <a:prstGeom prst="rect">
            <a:avLst/>
          </a:prstGeom>
        </p:spPr>
      </p:pic>
      <p:sp>
        <p:nvSpPr>
          <p:cNvPr id="7" name="Oval 6" descr="&quot;"/>
          <p:cNvSpPr/>
          <p:nvPr/>
        </p:nvSpPr>
        <p:spPr>
          <a:xfrm>
            <a:off x="2408171" y="5108169"/>
            <a:ext cx="741659" cy="410129"/>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 name="Title 1"/>
          <p:cNvSpPr>
            <a:spLocks noGrp="1"/>
          </p:cNvSpPr>
          <p:nvPr>
            <p:ph type="title"/>
          </p:nvPr>
        </p:nvSpPr>
        <p:spPr/>
        <p:txBody>
          <a:bodyPr/>
          <a:lstStyle/>
          <a:p>
            <a:r>
              <a:rPr lang="en-US"/>
              <a:t>Avoid Catastrophic Errors</a:t>
            </a:r>
          </a:p>
        </p:txBody>
      </p:sp>
    </p:spTree>
    <p:extLst>
      <p:ext uri="{BB962C8B-B14F-4D97-AF65-F5344CB8AC3E}">
        <p14:creationId xmlns:p14="http://schemas.microsoft.com/office/powerpoint/2010/main" val="407361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33</a:t>
            </a:fld>
            <a:endParaRPr lang="en-US"/>
          </a:p>
        </p:txBody>
      </p:sp>
      <p:sp>
        <p:nvSpPr>
          <p:cNvPr id="8" name="Content Placeholder 7"/>
          <p:cNvSpPr>
            <a:spLocks noGrp="1"/>
          </p:cNvSpPr>
          <p:nvPr>
            <p:ph idx="1"/>
          </p:nvPr>
        </p:nvSpPr>
        <p:spPr>
          <a:xfrm>
            <a:off x="457200" y="4448986"/>
            <a:ext cx="8229600" cy="1723214"/>
          </a:xfrm>
        </p:spPr>
        <p:txBody>
          <a:bodyPr>
            <a:normAutofit fontScale="62500" lnSpcReduction="20000"/>
          </a:bodyPr>
          <a:lstStyle/>
          <a:p>
            <a:r>
              <a:rPr lang="en-US" sz="3800"/>
              <a:t>Clear closure examples</a:t>
            </a:r>
          </a:p>
          <a:p>
            <a:pPr lvl="1"/>
            <a:r>
              <a:rPr lang="en-US" sz="3400"/>
              <a:t>“Your order is placed.”</a:t>
            </a:r>
          </a:p>
          <a:p>
            <a:pPr lvl="1"/>
            <a:r>
              <a:rPr lang="en-US" sz="3400"/>
              <a:t>“If you exit now, your mail will not be sent.”</a:t>
            </a:r>
          </a:p>
          <a:p>
            <a:r>
              <a:rPr lang="en-US" sz="3800"/>
              <a:t>Reversible actions</a:t>
            </a:r>
          </a:p>
          <a:p>
            <a:pPr lvl="1"/>
            <a:r>
              <a:rPr lang="en-US" sz="3400"/>
              <a:t>Undo (except filed notes or orders)</a:t>
            </a:r>
          </a:p>
          <a:p>
            <a:endParaRPr lang="en-US"/>
          </a:p>
        </p:txBody>
      </p:sp>
      <p:graphicFrame>
        <p:nvGraphicFramePr>
          <p:cNvPr id="5" name="Table 6" descr="SMARTArt table that lists heuristic categories and their definitions"/>
          <p:cNvGraphicFramePr>
            <a:graphicFrameLocks noGrp="1"/>
          </p:cNvGraphicFramePr>
          <p:nvPr/>
        </p:nvGraphicFramePr>
        <p:xfrm>
          <a:off x="225632" y="1038841"/>
          <a:ext cx="8689769" cy="3291395"/>
        </p:xfrm>
        <a:graphic>
          <a:graphicData uri="http://schemas.openxmlformats.org/drawingml/2006/table">
            <a:tbl>
              <a:tblPr firstRow="1" firstCol="1" bandRow="1">
                <a:tableStyleId>{6E25E649-3F16-4E02-A733-19D2CDBF48F0}</a:tableStyleId>
              </a:tblPr>
              <a:tblGrid>
                <a:gridCol w="2144784">
                  <a:extLst>
                    <a:ext uri="{9D8B030D-6E8A-4147-A177-3AD203B41FA5}">
                      <a16:colId xmlns:a16="http://schemas.microsoft.com/office/drawing/2014/main" val="20000"/>
                    </a:ext>
                  </a:extLst>
                </a:gridCol>
                <a:gridCol w="6544985">
                  <a:extLst>
                    <a:ext uri="{9D8B030D-6E8A-4147-A177-3AD203B41FA5}">
                      <a16:colId xmlns:a16="http://schemas.microsoft.com/office/drawing/2014/main" val="20001"/>
                    </a:ext>
                  </a:extLst>
                </a:gridCol>
              </a:tblGrid>
              <a:tr h="976009">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2400" dirty="0">
                          <a:effectLst/>
                        </a:rPr>
                        <a:t>  Definition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044957">
                <a:tc>
                  <a:txBody>
                    <a:bodyPr/>
                    <a:lstStyle/>
                    <a:p>
                      <a:pPr marL="0" marR="0" algn="ctr">
                        <a:spcBef>
                          <a:spcPts val="600"/>
                        </a:spcBef>
                        <a:spcAft>
                          <a:spcPts val="600"/>
                        </a:spcAft>
                      </a:pPr>
                      <a:r>
                        <a:rPr lang="en-US" sz="2000">
                          <a:effectLst/>
                        </a:rPr>
                        <a:t>Clear Closure</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1800">
                          <a:effectLst/>
                        </a:rPr>
                        <a:t>Users should know when a task is completed and all information is accepted. Displays should include progress toward 100% completion using a series of bars or other graphical depictions.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1270429">
                <a:tc>
                  <a:txBody>
                    <a:bodyPr/>
                    <a:lstStyle/>
                    <a:p>
                      <a:pPr marL="0" marR="0" algn="ctr">
                        <a:spcBef>
                          <a:spcPts val="600"/>
                        </a:spcBef>
                        <a:spcAft>
                          <a:spcPts val="600"/>
                        </a:spcAft>
                      </a:pPr>
                      <a:r>
                        <a:rPr lang="en-US" sz="2000">
                          <a:effectLst/>
                        </a:rPr>
                        <a:t>Reversible Actions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0" marR="0">
                        <a:spcBef>
                          <a:spcPts val="600"/>
                        </a:spcBef>
                        <a:spcAft>
                          <a:spcPts val="600"/>
                        </a:spcAft>
                      </a:pPr>
                      <a:r>
                        <a:rPr lang="en-US" sz="1800" dirty="0">
                          <a:effectLst/>
                        </a:rPr>
                        <a:t>Whenever possible, actions and interactions should be reversible within legal limits in electronic health records. If actions cannot be reversed, there is a consistent procedure to document the correction of any misinformation in the system.</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72012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34</a:t>
            </a:fld>
            <a:endParaRPr lang="en-US"/>
          </a:p>
        </p:txBody>
      </p:sp>
      <p:sp>
        <p:nvSpPr>
          <p:cNvPr id="7" name="Content Placeholder 6"/>
          <p:cNvSpPr>
            <a:spLocks noGrp="1"/>
          </p:cNvSpPr>
          <p:nvPr>
            <p:ph idx="1"/>
          </p:nvPr>
        </p:nvSpPr>
        <p:spPr>
          <a:xfrm>
            <a:off x="457200" y="3657600"/>
            <a:ext cx="8229600" cy="2514600"/>
          </a:xfrm>
        </p:spPr>
        <p:txBody>
          <a:bodyPr/>
          <a:lstStyle/>
          <a:p>
            <a:r>
              <a:rPr lang="en-US"/>
              <a:t>Use of odd abbreviations, e.g., in BCMA screens, “IEN,” “HSM”</a:t>
            </a:r>
          </a:p>
          <a:p>
            <a:pPr lvl="1"/>
            <a:r>
              <a:rPr lang="en-US"/>
              <a:t>What do these mean? </a:t>
            </a:r>
          </a:p>
          <a:p>
            <a:pPr lvl="1"/>
            <a:r>
              <a:rPr lang="en-US"/>
              <a:t>VA nurses, “We have no idea. We skip over them.”</a:t>
            </a:r>
          </a:p>
          <a:p>
            <a:r>
              <a:rPr lang="en-US"/>
              <a:t>DNR; right and left eye in an EHR (vs. OD, OS)</a:t>
            </a:r>
          </a:p>
          <a:p>
            <a:endParaRPr lang="en-US"/>
          </a:p>
        </p:txBody>
      </p:sp>
      <p:graphicFrame>
        <p:nvGraphicFramePr>
          <p:cNvPr id="5" name="Table 6" descr="SMARTArt table that lists heuristic categories and their definitions"/>
          <p:cNvGraphicFramePr>
            <a:graphicFrameLocks noGrp="1"/>
          </p:cNvGraphicFramePr>
          <p:nvPr/>
        </p:nvGraphicFramePr>
        <p:xfrm>
          <a:off x="225632" y="1098216"/>
          <a:ext cx="8689768" cy="2372693"/>
        </p:xfrm>
        <a:graphic>
          <a:graphicData uri="http://schemas.openxmlformats.org/drawingml/2006/table">
            <a:tbl>
              <a:tblPr firstRow="1" firstCol="1" bandRow="1">
                <a:tableStyleId>{6E25E649-3F16-4E02-A733-19D2CDBF48F0}</a:tableStyleId>
              </a:tblPr>
              <a:tblGrid>
                <a:gridCol w="2144783">
                  <a:extLst>
                    <a:ext uri="{9D8B030D-6E8A-4147-A177-3AD203B41FA5}">
                      <a16:colId xmlns:a16="http://schemas.microsoft.com/office/drawing/2014/main" val="20000"/>
                    </a:ext>
                  </a:extLst>
                </a:gridCol>
                <a:gridCol w="6544985">
                  <a:extLst>
                    <a:ext uri="{9D8B030D-6E8A-4147-A177-3AD203B41FA5}">
                      <a16:colId xmlns:a16="http://schemas.microsoft.com/office/drawing/2014/main" val="20001"/>
                    </a:ext>
                  </a:extLst>
                </a:gridCol>
              </a:tblGrid>
              <a:tr h="976009">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396684">
                <a:tc>
                  <a:txBody>
                    <a:bodyPr/>
                    <a:lstStyle/>
                    <a:p>
                      <a:pPr marL="0" marR="0" algn="ctr">
                        <a:spcBef>
                          <a:spcPts val="600"/>
                        </a:spcBef>
                        <a:spcAft>
                          <a:spcPts val="600"/>
                        </a:spcAft>
                      </a:pPr>
                      <a:r>
                        <a:rPr lang="en-US" sz="2000">
                          <a:effectLst/>
                        </a:rPr>
                        <a:t>Use the Users’ Language</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1800" dirty="0">
                          <a:effectLst/>
                        </a:rPr>
                        <a:t>The technology uses language and terms the targeted users can comprehend and expect. Health terms are used appropriately.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980082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35</a:t>
            </a:fld>
            <a:endParaRPr lang="en-US"/>
          </a:p>
        </p:txBody>
      </p:sp>
      <p:pic>
        <p:nvPicPr>
          <p:cNvPr id="5" name="Picture 4" descr="delet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6453"/>
          <a:stretch/>
        </p:blipFill>
        <p:spPr bwMode="auto">
          <a:xfrm>
            <a:off x="2343832" y="950289"/>
            <a:ext cx="4608121" cy="5486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9820275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36</a:t>
            </a:fld>
            <a:endParaRPr lang="en-US"/>
          </a:p>
        </p:txBody>
      </p:sp>
      <p:sp>
        <p:nvSpPr>
          <p:cNvPr id="7" name="Content Placeholder 6"/>
          <p:cNvSpPr>
            <a:spLocks noGrp="1"/>
          </p:cNvSpPr>
          <p:nvPr>
            <p:ph idx="1"/>
          </p:nvPr>
        </p:nvSpPr>
        <p:spPr>
          <a:xfrm>
            <a:off x="457200" y="4337222"/>
            <a:ext cx="8229600" cy="1834978"/>
          </a:xfrm>
        </p:spPr>
        <p:txBody>
          <a:bodyPr>
            <a:normAutofit fontScale="92500" lnSpcReduction="10000"/>
          </a:bodyPr>
          <a:lstStyle/>
          <a:p>
            <a:r>
              <a:rPr lang="en-US"/>
              <a:t>Control examples</a:t>
            </a:r>
          </a:p>
          <a:p>
            <a:pPr lvl="1"/>
            <a:r>
              <a:rPr lang="en-US"/>
              <a:t>Principle of least astonishment (sound, surprising actions)</a:t>
            </a:r>
          </a:p>
          <a:p>
            <a:r>
              <a:rPr lang="en-US"/>
              <a:t>Help within the context of what the user is doing</a:t>
            </a:r>
          </a:p>
        </p:txBody>
      </p:sp>
      <p:graphicFrame>
        <p:nvGraphicFramePr>
          <p:cNvPr id="5" name="Table 6" descr="SMARTArt table that lists heuristic categories and their definitions"/>
          <p:cNvGraphicFramePr>
            <a:graphicFrameLocks noGrp="1"/>
          </p:cNvGraphicFramePr>
          <p:nvPr/>
        </p:nvGraphicFramePr>
        <p:xfrm>
          <a:off x="225632" y="1098216"/>
          <a:ext cx="8689768" cy="3079129"/>
        </p:xfrm>
        <a:graphic>
          <a:graphicData uri="http://schemas.openxmlformats.org/drawingml/2006/table">
            <a:tbl>
              <a:tblPr firstRow="1" firstCol="1" bandRow="1">
                <a:tableStyleId>{6E25E649-3F16-4E02-A733-19D2CDBF48F0}</a:tableStyleId>
              </a:tblPr>
              <a:tblGrid>
                <a:gridCol w="2144783">
                  <a:extLst>
                    <a:ext uri="{9D8B030D-6E8A-4147-A177-3AD203B41FA5}">
                      <a16:colId xmlns:a16="http://schemas.microsoft.com/office/drawing/2014/main" val="20000"/>
                    </a:ext>
                  </a:extLst>
                </a:gridCol>
                <a:gridCol w="6544985">
                  <a:extLst>
                    <a:ext uri="{9D8B030D-6E8A-4147-A177-3AD203B41FA5}">
                      <a16:colId xmlns:a16="http://schemas.microsoft.com/office/drawing/2014/main" val="20001"/>
                    </a:ext>
                  </a:extLst>
                </a:gridCol>
              </a:tblGrid>
              <a:tr h="976009">
                <a:tc>
                  <a:txBody>
                    <a:bodyPr/>
                    <a:lstStyle/>
                    <a:p>
                      <a:pPr marL="0" marR="0" algn="ctr">
                        <a:spcBef>
                          <a:spcPts val="600"/>
                        </a:spcBef>
                        <a:spcAft>
                          <a:spcPts val="600"/>
                        </a:spcAft>
                      </a:pPr>
                      <a:r>
                        <a:rPr lang="en-US" sz="2400" dirty="0">
                          <a:effectLst/>
                        </a:rPr>
                        <a:t>Heuristic Category</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097280">
                <a:tc>
                  <a:txBody>
                    <a:bodyPr/>
                    <a:lstStyle/>
                    <a:p>
                      <a:pPr marL="0" marR="0" algn="ctr">
                        <a:spcBef>
                          <a:spcPts val="600"/>
                        </a:spcBef>
                        <a:spcAft>
                          <a:spcPts val="600"/>
                        </a:spcAft>
                      </a:pPr>
                      <a:r>
                        <a:rPr lang="en-US" sz="2000">
                          <a:effectLst/>
                        </a:rPr>
                        <a:t>Users in Control</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1800" dirty="0">
                          <a:effectLst/>
                        </a:rPr>
                        <a:t>Users initiate actions versus having the perception that the technology is in control. Avoid surprising actions, ending up in unexpected places, and loud sounds when user errors are made.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6"/>
                  </a:ext>
                </a:extLst>
              </a:tr>
              <a:tr h="1005840">
                <a:tc>
                  <a:txBody>
                    <a:bodyPr/>
                    <a:lstStyle/>
                    <a:p>
                      <a:pPr marL="0" marR="0" algn="ctr">
                        <a:spcBef>
                          <a:spcPts val="600"/>
                        </a:spcBef>
                        <a:spcAft>
                          <a:spcPts val="600"/>
                        </a:spcAft>
                      </a:pPr>
                      <a:r>
                        <a:rPr lang="en-US" sz="2000">
                          <a:effectLst/>
                        </a:rPr>
                        <a:t>Help and Documentation</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0" marR="0">
                        <a:spcBef>
                          <a:spcPts val="600"/>
                        </a:spcBef>
                        <a:spcAft>
                          <a:spcPts val="600"/>
                        </a:spcAft>
                      </a:pPr>
                      <a:r>
                        <a:rPr lang="en-US" sz="1800" dirty="0">
                          <a:effectLst/>
                        </a:rPr>
                        <a:t>Product provides help for users within the context the actions occur. Embed help functions throughout the application.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7"/>
                  </a:ext>
                </a:extLst>
              </a:tr>
            </a:tbl>
          </a:graphicData>
        </a:graphic>
      </p:graphicFrame>
      <p:sp>
        <p:nvSpPr>
          <p:cNvPr id="2" name="Title 1"/>
          <p:cNvSpPr>
            <a:spLocks noGrp="1"/>
          </p:cNvSpPr>
          <p:nvPr>
            <p:ph type="title"/>
          </p:nvPr>
        </p:nvSpPr>
        <p:spPr/>
        <p:txBody>
          <a:bodyPr/>
          <a:lstStyle/>
          <a:p>
            <a:r>
              <a:rPr lang="en-US"/>
              <a:t>Heuristic Categories</a:t>
            </a:r>
          </a:p>
        </p:txBody>
      </p:sp>
    </p:spTree>
    <p:extLst>
      <p:ext uri="{BB962C8B-B14F-4D97-AF65-F5344CB8AC3E}">
        <p14:creationId xmlns:p14="http://schemas.microsoft.com/office/powerpoint/2010/main" val="26998428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59ABE3D-0306-47E9-8957-6FD3294A431B}" type="slidenum">
              <a:rPr lang="en-US" smtClean="0"/>
              <a:pPr/>
              <a:t>37</a:t>
            </a:fld>
            <a:endParaRPr lang="en-US"/>
          </a:p>
        </p:txBody>
      </p:sp>
      <p:sp>
        <p:nvSpPr>
          <p:cNvPr id="7" name="Text Placeholder 6"/>
          <p:cNvSpPr>
            <a:spLocks noGrp="1"/>
          </p:cNvSpPr>
          <p:nvPr>
            <p:ph idx="1"/>
          </p:nvPr>
        </p:nvSpPr>
        <p:spPr>
          <a:xfrm>
            <a:off x="457200" y="1132115"/>
            <a:ext cx="8229600" cy="1671063"/>
          </a:xfrm>
        </p:spPr>
        <p:txBody>
          <a:bodyPr>
            <a:normAutofit fontScale="92500" lnSpcReduction="20000"/>
          </a:bodyPr>
          <a:lstStyle/>
          <a:p>
            <a:r>
              <a:rPr lang="en-US">
                <a:hlinkClick r:id="rId3"/>
              </a:rPr>
              <a:t>Explanation of heuristic categories with examples from the SHARP C project at the University of Texas Health Sciences Center (Houston)</a:t>
            </a:r>
            <a:endParaRPr lang="en-US"/>
          </a:p>
          <a:p>
            <a:r>
              <a:rPr lang="en-US">
                <a:hlinkClick r:id="rId4"/>
              </a:rPr>
              <a:t>Usability tutorials </a:t>
            </a:r>
            <a:r>
              <a:rPr lang="en-US"/>
              <a:t>from this same group</a:t>
            </a:r>
          </a:p>
        </p:txBody>
      </p:sp>
      <p:pic>
        <p:nvPicPr>
          <p:cNvPr id="3" name="Picture 2" descr="University of Texas, School of Biomedical Informatics, Health Science Center at Houston National Center for Cognitive Informatics and Decision Making in Healthcare Educational Tutorials web page screensho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1140" y="2927847"/>
            <a:ext cx="6675120" cy="3500683"/>
          </a:xfrm>
          <a:prstGeom prst="rect">
            <a:avLst/>
          </a:prstGeom>
          <a:noFill/>
          <a:ln>
            <a:noFill/>
          </a:ln>
        </p:spPr>
      </p:pic>
      <p:sp>
        <p:nvSpPr>
          <p:cNvPr id="6" name="Title 5"/>
          <p:cNvSpPr>
            <a:spLocks noGrp="1"/>
          </p:cNvSpPr>
          <p:nvPr>
            <p:ph type="title"/>
          </p:nvPr>
        </p:nvSpPr>
        <p:spPr/>
        <p:txBody>
          <a:bodyPr/>
          <a:lstStyle/>
          <a:p>
            <a:r>
              <a:rPr lang="en-US"/>
              <a:t>Need More Explanation and Examples?</a:t>
            </a:r>
          </a:p>
        </p:txBody>
      </p:sp>
    </p:spTree>
    <p:extLst>
      <p:ext uri="{BB962C8B-B14F-4D97-AF65-F5344CB8AC3E}">
        <p14:creationId xmlns:p14="http://schemas.microsoft.com/office/powerpoint/2010/main" val="4120752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38</a:t>
            </a:fld>
            <a:endParaRPr lang="en-US"/>
          </a:p>
        </p:txBody>
      </p:sp>
      <p:graphicFrame>
        <p:nvGraphicFramePr>
          <p:cNvPr id="5" name="Table 6" descr="SMARTArt table that lists heuristic categories and their definitions"/>
          <p:cNvGraphicFramePr>
            <a:graphicFrameLocks noGrp="1"/>
          </p:cNvGraphicFramePr>
          <p:nvPr/>
        </p:nvGraphicFramePr>
        <p:xfrm>
          <a:off x="137160" y="977945"/>
          <a:ext cx="8869680" cy="5394960"/>
        </p:xfrm>
        <a:graphic>
          <a:graphicData uri="http://schemas.openxmlformats.org/drawingml/2006/table">
            <a:tbl>
              <a:tblPr firstRow="1" firstCol="1" bandRow="1">
                <a:tableStyleId>{6E25E649-3F16-4E02-A733-19D2CDBF48F0}</a:tableStyleId>
              </a:tblPr>
              <a:tblGrid>
                <a:gridCol w="2193283">
                  <a:extLst>
                    <a:ext uri="{9D8B030D-6E8A-4147-A177-3AD203B41FA5}">
                      <a16:colId xmlns:a16="http://schemas.microsoft.com/office/drawing/2014/main" val="20000"/>
                    </a:ext>
                  </a:extLst>
                </a:gridCol>
                <a:gridCol w="6676397">
                  <a:extLst>
                    <a:ext uri="{9D8B030D-6E8A-4147-A177-3AD203B41FA5}">
                      <a16:colId xmlns:a16="http://schemas.microsoft.com/office/drawing/2014/main" val="20001"/>
                    </a:ext>
                  </a:extLst>
                </a:gridCol>
              </a:tblGrid>
              <a:tr h="997971">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2400" dirty="0">
                          <a:effectLst/>
                        </a:rPr>
                        <a:t>  Definition</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2213645">
                <a:tc>
                  <a:txBody>
                    <a:bodyPr/>
                    <a:lstStyle/>
                    <a:p>
                      <a:pPr marL="0" marR="0" algn="ctr">
                        <a:spcBef>
                          <a:spcPts val="600"/>
                        </a:spcBef>
                        <a:spcAft>
                          <a:spcPts val="600"/>
                        </a:spcAft>
                      </a:pPr>
                      <a:r>
                        <a:rPr lang="en-US" sz="2000">
                          <a:effectLst/>
                        </a:rPr>
                        <a:t>Consistency and Standards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0" marR="0" algn="l">
                        <a:spcBef>
                          <a:spcPts val="600"/>
                        </a:spcBef>
                        <a:spcAft>
                          <a:spcPts val="600"/>
                        </a:spcAft>
                      </a:pPr>
                      <a:r>
                        <a:rPr lang="en-US" sz="1800">
                          <a:effectLst/>
                        </a:rPr>
                        <a:t>Product is consistent across all aspects: methods of navigation;    </a:t>
                      </a:r>
                      <a:r>
                        <a:rPr lang="en-US" sz="1800" baseline="0">
                          <a:effectLst/>
                        </a:rPr>
                        <a:t>    </a:t>
                      </a:r>
                      <a:r>
                        <a:rPr lang="en-US" sz="1800">
                          <a:effectLst/>
                        </a:rPr>
                        <a:t>messages and actions; and meaning of buttons, terms, and icons. </a:t>
                      </a:r>
                    </a:p>
                    <a:p>
                      <a:pPr marL="0" marR="0" algn="l">
                        <a:spcBef>
                          <a:spcPts val="600"/>
                        </a:spcBef>
                        <a:spcAft>
                          <a:spcPts val="600"/>
                        </a:spcAft>
                      </a:pPr>
                      <a:r>
                        <a:rPr lang="en-US" sz="1800">
                          <a:effectLst/>
                        </a:rPr>
                        <a:t>Advanced evaluation: Product is congruent with known screen design principles for color and screen layout. </a:t>
                      </a:r>
                    </a:p>
                    <a:p>
                      <a:pPr marL="0" marR="0" algn="l">
                        <a:spcBef>
                          <a:spcPts val="600"/>
                        </a:spcBef>
                        <a:spcAft>
                          <a:spcPts val="600"/>
                        </a:spcAft>
                      </a:pPr>
                      <a:r>
                        <a:rPr lang="en-US" sz="1800">
                          <a:effectLst/>
                        </a:rPr>
                        <a:t>Product is consistent with International Organization for Standardization (ISO) usability guidelines.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1076520">
                <a:tc>
                  <a:txBody>
                    <a:bodyPr/>
                    <a:lstStyle/>
                    <a:p>
                      <a:pPr marL="0" marR="0" algn="ctr">
                        <a:spcBef>
                          <a:spcPts val="600"/>
                        </a:spcBef>
                        <a:spcAft>
                          <a:spcPts val="600"/>
                        </a:spcAft>
                      </a:pPr>
                      <a:r>
                        <a:rPr lang="en-US" sz="2000">
                          <a:effectLst/>
                        </a:rPr>
                        <a:t>Visibility of System State</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lgn="l">
                        <a:spcBef>
                          <a:spcPts val="600"/>
                        </a:spcBef>
                        <a:spcAft>
                          <a:spcPts val="600"/>
                        </a:spcAft>
                      </a:pPr>
                      <a:r>
                        <a:rPr lang="en-US" sz="1800">
                          <a:effectLst/>
                        </a:rPr>
                        <a:t>Users understand what the system is doing and what they can do with the product from the system messages, information, and displays.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1106824">
                <a:tc>
                  <a:txBody>
                    <a:bodyPr/>
                    <a:lstStyle/>
                    <a:p>
                      <a:pPr marL="0" marR="0" algn="ctr">
                        <a:spcBef>
                          <a:spcPts val="600"/>
                        </a:spcBef>
                        <a:spcAft>
                          <a:spcPts val="600"/>
                        </a:spcAft>
                      </a:pPr>
                      <a:r>
                        <a:rPr lang="en-US" sz="2000">
                          <a:effectLst/>
                        </a:rPr>
                        <a:t>Match Between System and World</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0" marR="0" algn="l">
                        <a:spcBef>
                          <a:spcPts val="600"/>
                        </a:spcBef>
                        <a:spcAft>
                          <a:spcPts val="600"/>
                        </a:spcAft>
                      </a:pPr>
                      <a:r>
                        <a:rPr lang="en-US" sz="1800" dirty="0">
                          <a:effectLst/>
                        </a:rPr>
                        <a:t>The technology matches the way users think and work, uses appropriate information flow, has typical options that users need, and includes expected actions by the system.</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a:t>Consolidated List of Heuristic Categories</a:t>
            </a:r>
          </a:p>
        </p:txBody>
      </p:sp>
    </p:spTree>
    <p:extLst>
      <p:ext uri="{BB962C8B-B14F-4D97-AF65-F5344CB8AC3E}">
        <p14:creationId xmlns:p14="http://schemas.microsoft.com/office/powerpoint/2010/main" val="745194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39</a:t>
            </a:fld>
            <a:endParaRPr lang="en-US"/>
          </a:p>
        </p:txBody>
      </p:sp>
      <p:graphicFrame>
        <p:nvGraphicFramePr>
          <p:cNvPr id="5" name="Table 6" descr="SMARTArt table that lists heuristic categories and their definitions"/>
          <p:cNvGraphicFramePr>
            <a:graphicFrameLocks noGrp="1"/>
          </p:cNvGraphicFramePr>
          <p:nvPr/>
        </p:nvGraphicFramePr>
        <p:xfrm>
          <a:off x="137160" y="972152"/>
          <a:ext cx="8869680" cy="5394960"/>
        </p:xfrm>
        <a:graphic>
          <a:graphicData uri="http://schemas.openxmlformats.org/drawingml/2006/table">
            <a:tbl>
              <a:tblPr firstRow="1" firstCol="1" bandRow="1">
                <a:tableStyleId>{6E25E649-3F16-4E02-A733-19D2CDBF48F0}</a:tableStyleId>
              </a:tblPr>
              <a:tblGrid>
                <a:gridCol w="2193282">
                  <a:extLst>
                    <a:ext uri="{9D8B030D-6E8A-4147-A177-3AD203B41FA5}">
                      <a16:colId xmlns:a16="http://schemas.microsoft.com/office/drawing/2014/main" val="20000"/>
                    </a:ext>
                  </a:extLst>
                </a:gridCol>
                <a:gridCol w="6676398">
                  <a:extLst>
                    <a:ext uri="{9D8B030D-6E8A-4147-A177-3AD203B41FA5}">
                      <a16:colId xmlns:a16="http://schemas.microsoft.com/office/drawing/2014/main" val="20001"/>
                    </a:ext>
                  </a:extLst>
                </a:gridCol>
              </a:tblGrid>
              <a:tr h="1006606">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587009">
                <a:tc>
                  <a:txBody>
                    <a:bodyPr/>
                    <a:lstStyle/>
                    <a:p>
                      <a:pPr marL="0" marR="0" algn="ctr">
                        <a:spcBef>
                          <a:spcPts val="600"/>
                        </a:spcBef>
                        <a:spcAft>
                          <a:spcPts val="600"/>
                        </a:spcAft>
                      </a:pPr>
                      <a:r>
                        <a:rPr lang="en-US" sz="2000">
                          <a:effectLst/>
                        </a:rPr>
                        <a:t>Minimalist</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0" marR="0" algn="l">
                        <a:spcBef>
                          <a:spcPts val="600"/>
                        </a:spcBef>
                        <a:spcAft>
                          <a:spcPts val="600"/>
                        </a:spcAft>
                      </a:pPr>
                      <a:r>
                        <a:rPr lang="en-US" sz="1800">
                          <a:effectLst/>
                        </a:rPr>
                        <a:t>Product does not display superfluous information. System and screen design are targeted to primary information users’ needs. Use of progressive disclosure to display details of a category of information only when needed. The exception can be designs for expert users where screen density is preferred.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r h="1086275">
                <a:tc>
                  <a:txBody>
                    <a:bodyPr/>
                    <a:lstStyle/>
                    <a:p>
                      <a:pPr marL="0" marR="0" algn="ctr">
                        <a:spcBef>
                          <a:spcPts val="600"/>
                        </a:spcBef>
                        <a:spcAft>
                          <a:spcPts val="600"/>
                        </a:spcAft>
                      </a:pPr>
                      <a:r>
                        <a:rPr lang="en-US" sz="2000">
                          <a:effectLst/>
                        </a:rPr>
                        <a:t>Minimize Memory Load</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lgn="l">
                        <a:spcBef>
                          <a:spcPts val="600"/>
                        </a:spcBef>
                        <a:spcAft>
                          <a:spcPts val="600"/>
                        </a:spcAft>
                      </a:pPr>
                      <a:r>
                        <a:rPr lang="en-US" sz="1800">
                          <a:effectLst/>
                        </a:rPr>
                        <a:t>Product minimizes the amount of information and tasks users must memorize to adequately use the technology. Product makes use of sample formats for data input such as a calendar for date format.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5"/>
                  </a:ext>
                </a:extLst>
              </a:tr>
              <a:tr h="857535">
                <a:tc>
                  <a:txBody>
                    <a:bodyPr/>
                    <a:lstStyle/>
                    <a:p>
                      <a:pPr marL="0" marR="0" algn="ctr">
                        <a:spcBef>
                          <a:spcPts val="600"/>
                        </a:spcBef>
                        <a:spcAft>
                          <a:spcPts val="600"/>
                        </a:spcAft>
                      </a:pPr>
                      <a:r>
                        <a:rPr lang="en-US" sz="2000">
                          <a:effectLst/>
                        </a:rPr>
                        <a:t>Informative Feedback</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lgn="l">
                        <a:spcBef>
                          <a:spcPts val="600"/>
                        </a:spcBef>
                        <a:spcAft>
                          <a:spcPts val="600"/>
                        </a:spcAft>
                      </a:pPr>
                      <a:r>
                        <a:rPr lang="en-US" sz="1800">
                          <a:effectLst/>
                        </a:rPr>
                        <a:t>The technology provides prompt and useful feedback about users’ interactions and actions (e.g., feedback that orders were placed).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6"/>
                  </a:ext>
                </a:extLst>
              </a:tr>
              <a:tr h="857535">
                <a:tc>
                  <a:txBody>
                    <a:bodyPr/>
                    <a:lstStyle/>
                    <a:p>
                      <a:pPr marL="0" marR="0" algn="ctr">
                        <a:spcBef>
                          <a:spcPts val="600"/>
                        </a:spcBef>
                        <a:spcAft>
                          <a:spcPts val="600"/>
                        </a:spcAft>
                      </a:pPr>
                      <a:r>
                        <a:rPr lang="en-US" sz="2000">
                          <a:effectLst/>
                        </a:rPr>
                        <a:t>Flexibility and Efficiency</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0" marR="0" algn="l">
                        <a:spcBef>
                          <a:spcPts val="600"/>
                        </a:spcBef>
                        <a:spcAft>
                          <a:spcPts val="600"/>
                        </a:spcAft>
                      </a:pPr>
                      <a:r>
                        <a:rPr lang="en-US" sz="1800" dirty="0">
                          <a:effectLst/>
                        </a:rPr>
                        <a:t>The ability to tailor and customize to suit individuals’ needs. Includes novice and expert capabilities (e.g., string searches).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7"/>
                  </a:ext>
                </a:extLst>
              </a:tr>
            </a:tbl>
          </a:graphicData>
        </a:graphic>
      </p:graphicFrame>
      <p:sp>
        <p:nvSpPr>
          <p:cNvPr id="2" name="Title 1"/>
          <p:cNvSpPr>
            <a:spLocks noGrp="1"/>
          </p:cNvSpPr>
          <p:nvPr>
            <p:ph type="title"/>
          </p:nvPr>
        </p:nvSpPr>
        <p:spPr/>
        <p:txBody>
          <a:bodyPr/>
          <a:lstStyle/>
          <a:p>
            <a:r>
              <a:rPr lang="en-US"/>
              <a:t>Consolidated List of Heuristic Categories</a:t>
            </a:r>
          </a:p>
        </p:txBody>
      </p:sp>
    </p:spTree>
    <p:extLst>
      <p:ext uri="{BB962C8B-B14F-4D97-AF65-F5344CB8AC3E}">
        <p14:creationId xmlns:p14="http://schemas.microsoft.com/office/powerpoint/2010/main" val="3627391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4</a:t>
            </a:fld>
            <a:endParaRPr lang="en-US"/>
          </a:p>
        </p:txBody>
      </p:sp>
      <p:sp>
        <p:nvSpPr>
          <p:cNvPr id="9" name="TextBox 8"/>
          <p:cNvSpPr txBox="1"/>
          <p:nvPr/>
        </p:nvSpPr>
        <p:spPr>
          <a:xfrm>
            <a:off x="4883751" y="5670821"/>
            <a:ext cx="4260249" cy="808621"/>
          </a:xfrm>
          <a:prstGeom prst="rect">
            <a:avLst/>
          </a:prstGeom>
        </p:spPr>
        <p:txBody>
          <a:bodyPr vert="horz" wrap="none" lIns="91440" tIns="45720" rIns="91440" bIns="45720" rtlCol="0">
            <a:noAutofit/>
          </a:bodyPr>
          <a:lstStyle/>
          <a:p>
            <a:pPr>
              <a:buClr>
                <a:srgbClr val="F78F1E"/>
              </a:buClr>
              <a:buSzPct val="150000"/>
            </a:pPr>
            <a:r>
              <a:rPr lang="en-US" sz="1400">
                <a:latin typeface="+mn-lt"/>
                <a:cs typeface="Calibri"/>
              </a:rPr>
              <a:t>Staggers, N. &amp; Makar, E. (2016).</a:t>
            </a:r>
          </a:p>
          <a:p>
            <a:pPr>
              <a:buClr>
                <a:srgbClr val="F78F1E"/>
              </a:buClr>
              <a:buSzPct val="150000"/>
            </a:pPr>
            <a:r>
              <a:rPr lang="en-US" sz="1400">
                <a:latin typeface="+mn-lt"/>
              </a:rPr>
              <a:t>Identifying Solutions to Nurses Health IT Pain Points. </a:t>
            </a:r>
          </a:p>
          <a:p>
            <a:pPr>
              <a:buClr>
                <a:srgbClr val="F78F1E"/>
              </a:buClr>
              <a:buSzPct val="150000"/>
            </a:pPr>
            <a:r>
              <a:rPr lang="en-US" sz="1400">
                <a:latin typeface="+mn-lt"/>
              </a:rPr>
              <a:t>HIMSS 16. Las Vegas, NV. March 1, 2016</a:t>
            </a:r>
            <a:r>
              <a:rPr lang="en-US" sz="1400">
                <a:latin typeface="+mn-lt"/>
                <a:cs typeface="Calibri"/>
              </a:rPr>
              <a:t> </a:t>
            </a:r>
          </a:p>
        </p:txBody>
      </p:sp>
      <p:sp>
        <p:nvSpPr>
          <p:cNvPr id="5" name="Content Placeholder 2"/>
          <p:cNvSpPr txBox="1">
            <a:spLocks/>
          </p:cNvSpPr>
          <p:nvPr/>
        </p:nvSpPr>
        <p:spPr>
          <a:xfrm>
            <a:off x="0" y="1798176"/>
            <a:ext cx="8188383" cy="4087499"/>
          </a:xfrm>
          <a:prstGeom prst="rect">
            <a:avLst/>
          </a:prstGeom>
        </p:spPr>
        <p:txBody>
          <a:bodyPr>
            <a:normAutofit fontScale="92500" lnSpcReduction="20000"/>
          </a:bodyPr>
          <a:lstStyle>
            <a:lvl1pPr marL="461963" indent="-461963" algn="l" defTabSz="457200" rtl="0" eaLnBrk="1" latinLnBrk="0" hangingPunct="1">
              <a:spcBef>
                <a:spcPct val="20000"/>
              </a:spcBef>
              <a:buClr>
                <a:schemeClr val="tx2"/>
              </a:buClr>
              <a:buSzPct val="100000"/>
              <a:buFont typeface="Calibri" pitchFamily="34" charset="0"/>
              <a:buChar char="●"/>
              <a:defRPr sz="2800" b="0" kern="1200">
                <a:solidFill>
                  <a:schemeClr val="tx1"/>
                </a:solidFill>
                <a:latin typeface="+mn-lt"/>
                <a:ea typeface="+mn-ea"/>
                <a:cs typeface="+mn-cs"/>
              </a:defRPr>
            </a:lvl1pPr>
            <a:lvl2pPr marL="1139825" indent="-457200" algn="l" defTabSz="457200" rtl="0" eaLnBrk="1" latinLnBrk="0" hangingPunct="1">
              <a:lnSpc>
                <a:spcPct val="100000"/>
              </a:lnSpc>
              <a:spcBef>
                <a:spcPts val="600"/>
              </a:spcBef>
              <a:buClr>
                <a:schemeClr val="tx2"/>
              </a:buClr>
              <a:buSzPct val="100000"/>
              <a:buFont typeface="Wingdings" panose="05000000000000000000" pitchFamily="2" charset="2"/>
              <a:buChar char="§"/>
              <a:defRPr sz="2400" kern="1200">
                <a:solidFill>
                  <a:schemeClr val="tx1"/>
                </a:solidFill>
                <a:latin typeface="+mn-lt"/>
                <a:ea typeface="+mn-ea"/>
                <a:cs typeface="+mn-cs"/>
              </a:defRPr>
            </a:lvl2pPr>
            <a:lvl3pPr marL="1657350" indent="-457200" algn="l" defTabSz="457200" rtl="0" eaLnBrk="1" latinLnBrk="0" hangingPunct="1">
              <a:lnSpc>
                <a:spcPct val="100000"/>
              </a:lnSpc>
              <a:spcBef>
                <a:spcPts val="300"/>
              </a:spcBef>
              <a:buClr>
                <a:schemeClr val="tx2"/>
              </a:buClr>
              <a:buSzPct val="100000"/>
              <a:buFont typeface="+mj-lt"/>
              <a:buAutoNum type="alphaLcParenR"/>
              <a:defRPr sz="2200" kern="1200">
                <a:solidFill>
                  <a:schemeClr val="tx1"/>
                </a:solidFill>
                <a:latin typeface="+mn-lt"/>
                <a:ea typeface="+mn-ea"/>
                <a:cs typeface="+mn-cs"/>
              </a:defRPr>
            </a:lvl3pPr>
            <a:lvl4pPr marL="2173287" indent="-400050" algn="l" defTabSz="457200" rtl="0" eaLnBrk="1" latinLnBrk="0" hangingPunct="1">
              <a:lnSpc>
                <a:spcPct val="100000"/>
              </a:lnSpc>
              <a:spcBef>
                <a:spcPts val="300"/>
              </a:spcBef>
              <a:buClr>
                <a:schemeClr val="tx2"/>
              </a:buClr>
              <a:buSzPct val="100000"/>
              <a:buFont typeface="+mj-lt"/>
              <a:buAutoNum type="romanLcPeriod"/>
              <a:defRPr sz="2000" kern="1200">
                <a:solidFill>
                  <a:schemeClr val="tx1"/>
                </a:solidFill>
                <a:latin typeface="+mn-lt"/>
                <a:ea typeface="+mn-ea"/>
                <a:cs typeface="+mn-cs"/>
              </a:defRPr>
            </a:lvl4pPr>
            <a:lvl5pPr marL="2455862" indent="-285750" algn="l" defTabSz="457200" rtl="0" eaLnBrk="1" latinLnBrk="0" hangingPunct="1">
              <a:lnSpc>
                <a:spcPct val="100000"/>
              </a:lnSpc>
              <a:spcBef>
                <a:spcPts val="300"/>
              </a:spcBef>
              <a:buClr>
                <a:schemeClr val="tx2"/>
              </a:buClr>
              <a:buSzPct val="100000"/>
              <a:buFont typeface="Arial" panose="020B0604020202020204" pitchFamily="34"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fontAlgn="auto">
              <a:spcAft>
                <a:spcPts val="0"/>
              </a:spcAft>
              <a:buFont typeface="Calibri" pitchFamily="34" charset="0"/>
              <a:buNone/>
            </a:pPr>
            <a:r>
              <a:rPr lang="en-US">
                <a:solidFill>
                  <a:srgbClr val="C78E39"/>
                </a:solidFill>
              </a:rPr>
              <a:t>						</a:t>
            </a:r>
            <a:r>
              <a:rPr lang="en-US"/>
              <a:t>	</a:t>
            </a:r>
          </a:p>
          <a:p>
            <a:pPr marL="0" indent="0" fontAlgn="auto">
              <a:spcAft>
                <a:spcPts val="0"/>
              </a:spcAft>
              <a:buFont typeface="Calibri" pitchFamily="34" charset="0"/>
              <a:buNone/>
            </a:pPr>
            <a:endParaRPr lang="en-US"/>
          </a:p>
          <a:p>
            <a:pPr marL="0" indent="0" fontAlgn="auto">
              <a:spcAft>
                <a:spcPts val="0"/>
              </a:spcAft>
              <a:buFont typeface="Calibri" pitchFamily="34" charset="0"/>
              <a:buNone/>
            </a:pPr>
            <a:endParaRPr lang="en-US"/>
          </a:p>
          <a:p>
            <a:pPr marL="0" indent="0" fontAlgn="auto">
              <a:spcAft>
                <a:spcPts val="0"/>
              </a:spcAft>
              <a:buFont typeface="Calibri" pitchFamily="34" charset="0"/>
              <a:buNone/>
            </a:pPr>
            <a:endParaRPr lang="en-US"/>
          </a:p>
          <a:p>
            <a:pPr marL="0" indent="0" fontAlgn="auto">
              <a:spcAft>
                <a:spcPts val="0"/>
              </a:spcAft>
              <a:buFont typeface="Calibri" pitchFamily="34" charset="0"/>
              <a:buNone/>
            </a:pPr>
            <a:endParaRPr lang="en-US"/>
          </a:p>
          <a:p>
            <a:pPr marL="0" indent="0" fontAlgn="auto">
              <a:spcAft>
                <a:spcPts val="0"/>
              </a:spcAft>
              <a:buFont typeface="Calibri" pitchFamily="34" charset="0"/>
              <a:buNone/>
            </a:pPr>
            <a:endParaRPr lang="en-US"/>
          </a:p>
          <a:p>
            <a:pPr marL="0" indent="0" fontAlgn="auto">
              <a:spcAft>
                <a:spcPts val="0"/>
              </a:spcAft>
              <a:buFont typeface="Calibri" pitchFamily="34" charset="0"/>
              <a:buNone/>
            </a:pPr>
            <a:endParaRPr lang="en-US"/>
          </a:p>
          <a:p>
            <a:pPr marL="0" indent="0" algn="ctr" fontAlgn="auto">
              <a:spcAft>
                <a:spcPts val="0"/>
              </a:spcAft>
              <a:buFont typeface="Calibri" pitchFamily="34" charset="0"/>
              <a:buNone/>
            </a:pPr>
            <a:r>
              <a:rPr lang="en-US"/>
              <a:t>		</a:t>
            </a:r>
          </a:p>
          <a:p>
            <a:pPr marL="0" indent="0" algn="ctr" fontAlgn="auto">
              <a:spcAft>
                <a:spcPts val="0"/>
              </a:spcAft>
              <a:buFont typeface="Calibri" pitchFamily="34" charset="0"/>
              <a:buNone/>
            </a:pPr>
            <a:r>
              <a:rPr lang="en-US"/>
              <a:t>           Theresa Brown (2015), </a:t>
            </a:r>
            <a:r>
              <a:rPr lang="en-US" i="1"/>
              <a:t>The Shift</a:t>
            </a:r>
            <a:r>
              <a:rPr lang="en-US"/>
              <a:t>, p. 117</a:t>
            </a:r>
          </a:p>
          <a:p>
            <a:pPr marL="0" indent="0" fontAlgn="auto">
              <a:spcAft>
                <a:spcPts val="0"/>
              </a:spcAft>
              <a:buFont typeface="Calibri" pitchFamily="34" charset="0"/>
              <a:buNone/>
            </a:pPr>
            <a:r>
              <a:rPr lang="en-US"/>
              <a:t>								</a:t>
            </a:r>
          </a:p>
        </p:txBody>
      </p:sp>
      <p:pic>
        <p:nvPicPr>
          <p:cNvPr id="7" name="TheresaBrownInterviewExcerpt" descr="Speaker icon">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00909" y="5416518"/>
            <a:ext cx="406400" cy="406400"/>
          </a:xfrm>
          <a:prstGeom prst="rect">
            <a:avLst/>
          </a:prstGeom>
        </p:spPr>
      </p:pic>
      <p:pic>
        <p:nvPicPr>
          <p:cNvPr id="6" name="Picture 5" descr="Photo of Theresa Brow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4109" y="1617447"/>
            <a:ext cx="2638425" cy="2847975"/>
          </a:xfrm>
          <a:prstGeom prst="rect">
            <a:avLst/>
          </a:prstGeom>
          <a:effectLst>
            <a:glow rad="685800">
              <a:schemeClr val="accent1">
                <a:alpha val="40000"/>
              </a:schemeClr>
            </a:glow>
          </a:effectLst>
        </p:spPr>
      </p:pic>
      <p:pic>
        <p:nvPicPr>
          <p:cNvPr id="8" name="Picture 7" descr="Book cover: The Shift: One nurse, twelve hours, four patients' lives by Theresa Brown R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2534" y="1608719"/>
            <a:ext cx="1876425" cy="2847975"/>
          </a:xfrm>
          <a:prstGeom prst="rect">
            <a:avLst/>
          </a:prstGeom>
          <a:effectLst>
            <a:glow rad="571500">
              <a:schemeClr val="accent1">
                <a:alpha val="40000"/>
              </a:schemeClr>
            </a:glow>
          </a:effectLst>
        </p:spPr>
      </p:pic>
      <p:sp>
        <p:nvSpPr>
          <p:cNvPr id="2" name="Title 1"/>
          <p:cNvSpPr>
            <a:spLocks noGrp="1"/>
          </p:cNvSpPr>
          <p:nvPr>
            <p:ph type="title"/>
          </p:nvPr>
        </p:nvSpPr>
        <p:spPr/>
        <p:txBody>
          <a:bodyPr/>
          <a:lstStyle/>
          <a:p>
            <a:r>
              <a:rPr lang="en-US"/>
              <a:t>Why Do Designs Need Heuristic Evaluations?</a:t>
            </a:r>
          </a:p>
        </p:txBody>
      </p:sp>
    </p:spTree>
    <p:extLst>
      <p:ext uri="{BB962C8B-B14F-4D97-AF65-F5344CB8AC3E}">
        <p14:creationId xmlns:p14="http://schemas.microsoft.com/office/powerpoint/2010/main" val="14048313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0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40</a:t>
            </a:fld>
            <a:endParaRPr lang="en-US"/>
          </a:p>
        </p:txBody>
      </p:sp>
      <p:sp>
        <p:nvSpPr>
          <p:cNvPr id="10" name="Title 9"/>
          <p:cNvSpPr>
            <a:spLocks noGrp="1"/>
          </p:cNvSpPr>
          <p:nvPr>
            <p:ph type="title"/>
          </p:nvPr>
        </p:nvSpPr>
        <p:spPr/>
        <p:txBody>
          <a:bodyPr/>
          <a:lstStyle/>
          <a:p>
            <a:r>
              <a:rPr lang="en-US"/>
              <a:t>Consolidated List of Heuristic Categories</a:t>
            </a:r>
          </a:p>
        </p:txBody>
      </p:sp>
      <p:graphicFrame>
        <p:nvGraphicFramePr>
          <p:cNvPr id="12" name="Table 6" descr="SMARTArt table that lists heuristic categories and their definitions"/>
          <p:cNvGraphicFramePr>
            <a:graphicFrameLocks noGrp="1"/>
          </p:cNvGraphicFramePr>
          <p:nvPr>
            <p:ph type="tbl" sz="quarter" idx="4294967295"/>
          </p:nvPr>
        </p:nvGraphicFramePr>
        <p:xfrm>
          <a:off x="137160" y="964525"/>
          <a:ext cx="8869680" cy="5427160"/>
        </p:xfrm>
        <a:graphic>
          <a:graphicData uri="http://schemas.openxmlformats.org/drawingml/2006/table">
            <a:tbl>
              <a:tblPr firstRow="1" firstCol="1" bandRow="1">
                <a:tableStyleId>{6E25E649-3F16-4E02-A733-19D2CDBF48F0}</a:tableStyleId>
              </a:tblPr>
              <a:tblGrid>
                <a:gridCol w="2189188">
                  <a:extLst>
                    <a:ext uri="{9D8B030D-6E8A-4147-A177-3AD203B41FA5}">
                      <a16:colId xmlns:a16="http://schemas.microsoft.com/office/drawing/2014/main" val="20000"/>
                    </a:ext>
                  </a:extLst>
                </a:gridCol>
                <a:gridCol w="6680492">
                  <a:extLst>
                    <a:ext uri="{9D8B030D-6E8A-4147-A177-3AD203B41FA5}">
                      <a16:colId xmlns:a16="http://schemas.microsoft.com/office/drawing/2014/main" val="20001"/>
                    </a:ext>
                  </a:extLst>
                </a:gridCol>
              </a:tblGrid>
              <a:tr h="1008654">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104732">
                <a:tc>
                  <a:txBody>
                    <a:bodyPr/>
                    <a:lstStyle/>
                    <a:p>
                      <a:pPr marL="0" marR="0" algn="ctr">
                        <a:spcBef>
                          <a:spcPts val="600"/>
                        </a:spcBef>
                        <a:spcAft>
                          <a:spcPts val="600"/>
                        </a:spcAft>
                      </a:pPr>
                      <a:r>
                        <a:rPr lang="en-US" sz="2000">
                          <a:effectLst/>
                        </a:rPr>
                        <a:t>Good Error Messages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1800">
                          <a:effectLst/>
                        </a:rPr>
                        <a:t>Error messages tell users what error occurred and how users can recover from the error. Messages are not abstract or general such as “Forbidden!” Messages should be precise and polite and not blame the user.</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1"/>
                  </a:ext>
                </a:extLst>
              </a:tr>
              <a:tr h="846952">
                <a:tc>
                  <a:txBody>
                    <a:bodyPr/>
                    <a:lstStyle/>
                    <a:p>
                      <a:pPr marL="0" marR="0" algn="ctr">
                        <a:spcBef>
                          <a:spcPts val="600"/>
                        </a:spcBef>
                        <a:spcAft>
                          <a:spcPts val="600"/>
                        </a:spcAft>
                      </a:pPr>
                      <a:r>
                        <a:rPr lang="en-US" sz="2000">
                          <a:effectLst/>
                        </a:rPr>
                        <a:t>Avoid Catastrophic Errors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1800">
                          <a:effectLst/>
                        </a:rPr>
                        <a:t>Product must prevent catastrophic errors as much as possible (e.g., pediatric medication order dosing mixed between kilograms and pounds).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1044957">
                <a:tc>
                  <a:txBody>
                    <a:bodyPr/>
                    <a:lstStyle/>
                    <a:p>
                      <a:pPr marL="0" marR="0" algn="ctr">
                        <a:spcBef>
                          <a:spcPts val="600"/>
                        </a:spcBef>
                        <a:spcAft>
                          <a:spcPts val="600"/>
                        </a:spcAft>
                      </a:pPr>
                      <a:r>
                        <a:rPr lang="en-US" sz="2000">
                          <a:effectLst/>
                        </a:rPr>
                        <a:t>Clear Closure</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1800">
                          <a:effectLst/>
                        </a:rPr>
                        <a:t>Users should know when a task is completed and all information is accepted. Displays should include progress toward 100% completion using a series of bars or other graphical depictions.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1270429">
                <a:tc>
                  <a:txBody>
                    <a:bodyPr/>
                    <a:lstStyle/>
                    <a:p>
                      <a:pPr marL="0" marR="0" algn="ctr">
                        <a:spcBef>
                          <a:spcPts val="600"/>
                        </a:spcBef>
                        <a:spcAft>
                          <a:spcPts val="600"/>
                        </a:spcAft>
                      </a:pPr>
                      <a:r>
                        <a:rPr lang="en-US" sz="2000">
                          <a:effectLst/>
                        </a:rPr>
                        <a:t>Reversible Actions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0" marR="0">
                        <a:spcBef>
                          <a:spcPts val="600"/>
                        </a:spcBef>
                        <a:spcAft>
                          <a:spcPts val="600"/>
                        </a:spcAft>
                      </a:pPr>
                      <a:r>
                        <a:rPr lang="en-US" sz="1800" dirty="0">
                          <a:effectLst/>
                        </a:rPr>
                        <a:t>Whenever possible, actions and interactions should be reversible within legal limits in electronic health records. If actions cannot be reversed, there is a consistent procedure to document the correction of any misinformation in the system.</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477657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41</a:t>
            </a:fld>
            <a:endParaRPr lang="en-US"/>
          </a:p>
        </p:txBody>
      </p:sp>
      <p:sp>
        <p:nvSpPr>
          <p:cNvPr id="2" name="Title 1"/>
          <p:cNvSpPr>
            <a:spLocks noGrp="1"/>
          </p:cNvSpPr>
          <p:nvPr>
            <p:ph type="title"/>
          </p:nvPr>
        </p:nvSpPr>
        <p:spPr/>
        <p:txBody>
          <a:bodyPr/>
          <a:lstStyle/>
          <a:p>
            <a:r>
              <a:rPr lang="en-US"/>
              <a:t>Consolidated List of Heuristic Categories</a:t>
            </a:r>
          </a:p>
        </p:txBody>
      </p:sp>
      <p:graphicFrame>
        <p:nvGraphicFramePr>
          <p:cNvPr id="6" name="Table 6" descr="SMARTArt table that lists heuristic categories and their definitions"/>
          <p:cNvGraphicFramePr>
            <a:graphicFrameLocks noGrp="1"/>
          </p:cNvGraphicFramePr>
          <p:nvPr>
            <p:ph type="tbl" sz="quarter" idx="4294967295"/>
          </p:nvPr>
        </p:nvGraphicFramePr>
        <p:xfrm>
          <a:off x="137160" y="964303"/>
          <a:ext cx="8869680" cy="5394960"/>
        </p:xfrm>
        <a:graphic>
          <a:graphicData uri="http://schemas.openxmlformats.org/drawingml/2006/table">
            <a:tbl>
              <a:tblPr firstRow="1" firstCol="1" bandRow="1">
                <a:tableStyleId>{6E25E649-3F16-4E02-A733-19D2CDBF48F0}</a:tableStyleId>
              </a:tblPr>
              <a:tblGrid>
                <a:gridCol w="2189188">
                  <a:extLst>
                    <a:ext uri="{9D8B030D-6E8A-4147-A177-3AD203B41FA5}">
                      <a16:colId xmlns:a16="http://schemas.microsoft.com/office/drawing/2014/main" val="20000"/>
                    </a:ext>
                  </a:extLst>
                </a:gridCol>
                <a:gridCol w="6680492">
                  <a:extLst>
                    <a:ext uri="{9D8B030D-6E8A-4147-A177-3AD203B41FA5}">
                      <a16:colId xmlns:a16="http://schemas.microsoft.com/office/drawing/2014/main" val="20001"/>
                    </a:ext>
                  </a:extLst>
                </a:gridCol>
              </a:tblGrid>
              <a:tr h="1011555">
                <a:tc>
                  <a:txBody>
                    <a:bodyPr/>
                    <a:lstStyle/>
                    <a:p>
                      <a:pPr marL="0" marR="0" algn="ctr">
                        <a:spcBef>
                          <a:spcPts val="600"/>
                        </a:spcBef>
                        <a:spcAft>
                          <a:spcPts val="600"/>
                        </a:spcAft>
                      </a:pPr>
                      <a:r>
                        <a:rPr lang="en-US" sz="2400" dirty="0">
                          <a:effectLst/>
                        </a:rPr>
                        <a:t>Heuristic Category</a:t>
                      </a:r>
                      <a:endParaRPr lang="en-US" sz="2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2400">
                          <a:effectLst/>
                        </a:rPr>
                        <a:t>  Definition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447551">
                <a:tc>
                  <a:txBody>
                    <a:bodyPr/>
                    <a:lstStyle/>
                    <a:p>
                      <a:pPr marL="0" marR="0" algn="ctr">
                        <a:spcBef>
                          <a:spcPts val="600"/>
                        </a:spcBef>
                        <a:spcAft>
                          <a:spcPts val="600"/>
                        </a:spcAft>
                      </a:pPr>
                      <a:r>
                        <a:rPr lang="en-US" sz="2000">
                          <a:effectLst/>
                        </a:rPr>
                        <a:t>Use the Users’ Language</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1800">
                          <a:effectLst/>
                        </a:rPr>
                        <a:t>The technology uses language and terms the targeted users can comprehend and expect. Health terms are used appropriately.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5"/>
                  </a:ext>
                </a:extLst>
              </a:tr>
              <a:tr h="1488303">
                <a:tc>
                  <a:txBody>
                    <a:bodyPr/>
                    <a:lstStyle/>
                    <a:p>
                      <a:pPr marL="0" marR="0" algn="ctr">
                        <a:spcBef>
                          <a:spcPts val="600"/>
                        </a:spcBef>
                        <a:spcAft>
                          <a:spcPts val="600"/>
                        </a:spcAft>
                      </a:pPr>
                      <a:r>
                        <a:rPr lang="en-US" sz="2000">
                          <a:effectLst/>
                        </a:rPr>
                        <a:t>Users in Control</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1800" dirty="0">
                          <a:effectLst/>
                        </a:rPr>
                        <a:t>Users initiate actions versus having the perception that the technology is in control. Avoid surprising actions, ending up in unexpected places, and loud sounds when users make errors.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6"/>
                  </a:ext>
                </a:extLst>
              </a:tr>
              <a:tr h="1447551">
                <a:tc>
                  <a:txBody>
                    <a:bodyPr/>
                    <a:lstStyle/>
                    <a:p>
                      <a:pPr marL="0" marR="0" algn="ctr">
                        <a:spcBef>
                          <a:spcPts val="600"/>
                        </a:spcBef>
                        <a:spcAft>
                          <a:spcPts val="600"/>
                        </a:spcAft>
                      </a:pPr>
                      <a:r>
                        <a:rPr lang="en-US" sz="2000">
                          <a:effectLst/>
                        </a:rPr>
                        <a:t>Help and Documentation</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1800" dirty="0">
                          <a:effectLst/>
                        </a:rPr>
                        <a:t>Product provides help for users within the context the actions occur. Embed help functions throughout the application.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613588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843A406-E55A-4B14-8379-C50100B34EDF}"/>
              </a:ext>
            </a:extLst>
          </p:cNvPr>
          <p:cNvSpPr>
            <a:spLocks noGrp="1"/>
          </p:cNvSpPr>
          <p:nvPr>
            <p:ph type="subTitle" idx="1"/>
          </p:nvPr>
        </p:nvSpPr>
        <p:spPr/>
        <p:txBody>
          <a:bodyPr>
            <a:normAutofit fontScale="85000" lnSpcReduction="10000"/>
          </a:bodyPr>
          <a:lstStyle/>
          <a:p>
            <a:r>
              <a:rPr lang="en-US" dirty="0"/>
              <a:t>Apply CDS Impact Evaluation Framework Steps to Heuristic Evaluation</a:t>
            </a:r>
          </a:p>
        </p:txBody>
      </p:sp>
      <p:sp>
        <p:nvSpPr>
          <p:cNvPr id="2" name="Slide Number Placeholder 1">
            <a:extLst>
              <a:ext uri="{FF2B5EF4-FFF2-40B4-BE49-F238E27FC236}">
                <a16:creationId xmlns:a16="http://schemas.microsoft.com/office/drawing/2014/main" id="{FA672424-16EF-4E1E-9C65-EA0C7B71E5B0}"/>
              </a:ext>
            </a:extLst>
          </p:cNvPr>
          <p:cNvSpPr>
            <a:spLocks noGrp="1"/>
          </p:cNvSpPr>
          <p:nvPr>
            <p:ph type="sldNum" sz="quarter" idx="4294967295"/>
          </p:nvPr>
        </p:nvSpPr>
        <p:spPr>
          <a:xfrm>
            <a:off x="7010400" y="6553200"/>
            <a:ext cx="2133600" cy="304800"/>
          </a:xfrm>
        </p:spPr>
        <p:txBody>
          <a:bodyPr/>
          <a:lstStyle/>
          <a:p>
            <a:pPr>
              <a:defRPr/>
            </a:pPr>
            <a:fld id="{F33254E7-20DF-4EEC-B4C6-77997BC2924C}" type="slidenum">
              <a:rPr lang="en-US" smtClean="0"/>
              <a:pPr>
                <a:defRPr/>
              </a:pPr>
              <a:t>42</a:t>
            </a:fld>
            <a:endParaRPr lang="en-US"/>
          </a:p>
        </p:txBody>
      </p:sp>
    </p:spTree>
    <p:extLst>
      <p:ext uri="{BB962C8B-B14F-4D97-AF65-F5344CB8AC3E}">
        <p14:creationId xmlns:p14="http://schemas.microsoft.com/office/powerpoint/2010/main" val="41128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43</a:t>
            </a:fld>
            <a:endParaRPr lang="en-US"/>
          </a:p>
        </p:txBody>
      </p:sp>
      <p:pic>
        <p:nvPicPr>
          <p:cNvPr id="7" name="Picture 6" descr="Steps 1 &amp; 2 highlighted." title="CDS Impact Evaluation Framework"/>
          <p:cNvPicPr>
            <a:picLocks noChangeAspect="1"/>
          </p:cNvPicPr>
          <p:nvPr/>
        </p:nvPicPr>
        <p:blipFill rotWithShape="1">
          <a:blip r:embed="rId3">
            <a:extLst>
              <a:ext uri="{28A0092B-C50C-407E-A947-70E740481C1C}">
                <a14:useLocalDpi xmlns:a14="http://schemas.microsoft.com/office/drawing/2010/main" val="0"/>
              </a:ext>
            </a:extLst>
          </a:blip>
          <a:srcRect l="2584" r="11326" b="18154"/>
          <a:stretch/>
        </p:blipFill>
        <p:spPr>
          <a:xfrm>
            <a:off x="789351" y="891593"/>
            <a:ext cx="7772400" cy="5709814"/>
          </a:xfrm>
          <a:prstGeom prst="rect">
            <a:avLst/>
          </a:prstGeom>
          <a:noFill/>
          <a:ln>
            <a:noFill/>
          </a:ln>
        </p:spPr>
      </p:pic>
      <p:sp>
        <p:nvSpPr>
          <p:cNvPr id="4" name="Oval 3">
            <a:extLst>
              <a:ext uri="{FF2B5EF4-FFF2-40B4-BE49-F238E27FC236}">
                <a16:creationId xmlns:a16="http://schemas.microsoft.com/office/drawing/2014/main" id="{F3F4C108-E5AA-47E4-AEAA-FAF2549B7940}"/>
              </a:ext>
            </a:extLst>
          </p:cNvPr>
          <p:cNvSpPr/>
          <p:nvPr/>
        </p:nvSpPr>
        <p:spPr>
          <a:xfrm>
            <a:off x="854851" y="840418"/>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C5EB2CAA-5224-479D-817B-C568046F4B6F}"/>
              </a:ext>
            </a:extLst>
          </p:cNvPr>
          <p:cNvSpPr/>
          <p:nvPr/>
        </p:nvSpPr>
        <p:spPr>
          <a:xfrm>
            <a:off x="854852" y="22917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5C76157-F3F4-4A74-92C6-A679DD5E2084}"/>
              </a:ext>
            </a:extLst>
          </p:cNvPr>
          <p:cNvSpPr/>
          <p:nvPr/>
        </p:nvSpPr>
        <p:spPr>
          <a:xfrm>
            <a:off x="4771536" y="18049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0096DF97-CA23-4640-833C-D0F2CE6BED4D}"/>
              </a:ext>
            </a:extLst>
          </p:cNvPr>
          <p:cNvSpPr/>
          <p:nvPr/>
        </p:nvSpPr>
        <p:spPr>
          <a:xfrm>
            <a:off x="4771535" y="36375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CA3FBCE1-00DC-46E8-A964-DAC6A36CF933}"/>
              </a:ext>
            </a:extLst>
          </p:cNvPr>
          <p:cNvSpPr/>
          <p:nvPr/>
        </p:nvSpPr>
        <p:spPr>
          <a:xfrm>
            <a:off x="990599" y="5346635"/>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2" name="Oval 11">
            <a:extLst>
              <a:ext uri="{FF2B5EF4-FFF2-40B4-BE49-F238E27FC236}">
                <a16:creationId xmlns:a16="http://schemas.microsoft.com/office/drawing/2014/main" id="{97E432E9-2A63-43DA-BB4C-C7C270444995}"/>
              </a:ext>
            </a:extLst>
          </p:cNvPr>
          <p:cNvSpPr/>
          <p:nvPr/>
        </p:nvSpPr>
        <p:spPr>
          <a:xfrm>
            <a:off x="4771534" y="5000789"/>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5" name="Title 4"/>
          <p:cNvSpPr>
            <a:spLocks noGrp="1"/>
          </p:cNvSpPr>
          <p:nvPr>
            <p:ph type="title"/>
          </p:nvPr>
        </p:nvSpPr>
        <p:spPr/>
        <p:txBody>
          <a:bodyPr/>
          <a:lstStyle/>
          <a:p>
            <a:r>
              <a:rPr lang="en-US" dirty="0"/>
              <a:t>CDS Impact Evaluation Framework</a:t>
            </a:r>
          </a:p>
        </p:txBody>
      </p:sp>
    </p:spTree>
    <p:extLst>
      <p:ext uri="{BB962C8B-B14F-4D97-AF65-F5344CB8AC3E}">
        <p14:creationId xmlns:p14="http://schemas.microsoft.com/office/powerpoint/2010/main" val="540720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44</a:t>
            </a:fld>
            <a:endParaRPr lang="en-US"/>
          </a:p>
        </p:txBody>
      </p:sp>
      <p:pic>
        <p:nvPicPr>
          <p:cNvPr id="7" name="Picture 6" descr="Step 1. Define Assessment Goals; 1a. Create initial CDS assessment goals. 1b. Gather existing CDS information. 1c. Identify gaps or needs. 1d. Identify measures to assess impact. 1e. Refine primary assessment goals and specific objectives. Step 2. Develop assessment plan. 2a. Determine method or methods for each objective. Step 3. Prepare for the assessment. 3a. Obtatin approvals. 3b. Select team members. 3c. Select participants. 3d. Determine the setting. 3e. Select tools and instrumentation. Step 4. Conduct the assessment. 4a. Run pilot test or sample data set. 4b. Collect data. Step 5. Analyze data. Repeat steps 2 through 6 for each method. Step 6. Synthesize and communicate findings. 6a. Synthesize results across objectives. 6b. Generate a report. Steps 3- 6 highlighted. Step 1 highlighted." title="CDS Impact Evaluation Framework"/>
          <p:cNvPicPr>
            <a:picLocks noChangeAspect="1"/>
          </p:cNvPicPr>
          <p:nvPr/>
        </p:nvPicPr>
        <p:blipFill rotWithShape="1">
          <a:blip r:embed="rId3">
            <a:extLst>
              <a:ext uri="{28A0092B-C50C-407E-A947-70E740481C1C}">
                <a14:useLocalDpi xmlns:a14="http://schemas.microsoft.com/office/drawing/2010/main" val="0"/>
              </a:ext>
            </a:extLst>
          </a:blip>
          <a:srcRect l="2584" r="11326" b="18154"/>
          <a:stretch/>
        </p:blipFill>
        <p:spPr>
          <a:xfrm>
            <a:off x="789351" y="891593"/>
            <a:ext cx="7772400" cy="5709814"/>
          </a:xfrm>
          <a:prstGeom prst="rect">
            <a:avLst/>
          </a:prstGeom>
          <a:noFill/>
          <a:ln>
            <a:noFill/>
          </a:ln>
        </p:spPr>
      </p:pic>
      <p:sp>
        <p:nvSpPr>
          <p:cNvPr id="4" name="Oval 3">
            <a:extLst>
              <a:ext uri="{FF2B5EF4-FFF2-40B4-BE49-F238E27FC236}">
                <a16:creationId xmlns:a16="http://schemas.microsoft.com/office/drawing/2014/main" id="{F3F4C108-E5AA-47E4-AEAA-FAF2549B7940}"/>
              </a:ext>
            </a:extLst>
          </p:cNvPr>
          <p:cNvSpPr/>
          <p:nvPr/>
        </p:nvSpPr>
        <p:spPr>
          <a:xfrm>
            <a:off x="854851" y="840418"/>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C5EB2CAA-5224-479D-817B-C568046F4B6F}"/>
              </a:ext>
            </a:extLst>
          </p:cNvPr>
          <p:cNvSpPr/>
          <p:nvPr/>
        </p:nvSpPr>
        <p:spPr>
          <a:xfrm>
            <a:off x="854852" y="22917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5C76157-F3F4-4A74-92C6-A679DD5E2084}"/>
              </a:ext>
            </a:extLst>
          </p:cNvPr>
          <p:cNvSpPr/>
          <p:nvPr/>
        </p:nvSpPr>
        <p:spPr>
          <a:xfrm>
            <a:off x="4771536" y="18049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0096DF97-CA23-4640-833C-D0F2CE6BED4D}"/>
              </a:ext>
            </a:extLst>
          </p:cNvPr>
          <p:cNvSpPr/>
          <p:nvPr/>
        </p:nvSpPr>
        <p:spPr>
          <a:xfrm>
            <a:off x="4771535" y="36375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CA3FBCE1-00DC-46E8-A964-DAC6A36CF933}"/>
              </a:ext>
            </a:extLst>
          </p:cNvPr>
          <p:cNvSpPr/>
          <p:nvPr/>
        </p:nvSpPr>
        <p:spPr>
          <a:xfrm>
            <a:off x="990599" y="5346635"/>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2" name="Oval 11">
            <a:extLst>
              <a:ext uri="{FF2B5EF4-FFF2-40B4-BE49-F238E27FC236}">
                <a16:creationId xmlns:a16="http://schemas.microsoft.com/office/drawing/2014/main" id="{97E432E9-2A63-43DA-BB4C-C7C270444995}"/>
              </a:ext>
            </a:extLst>
          </p:cNvPr>
          <p:cNvSpPr/>
          <p:nvPr/>
        </p:nvSpPr>
        <p:spPr>
          <a:xfrm>
            <a:off x="4771534" y="5000789"/>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3" name="Oval 12" descr="&quot;">
            <a:extLst>
              <a:ext uri="{FF2B5EF4-FFF2-40B4-BE49-F238E27FC236}">
                <a16:creationId xmlns:a16="http://schemas.microsoft.com/office/drawing/2014/main" id="{17EFDBAE-4787-4C9C-83C3-1D794F7E625F}"/>
              </a:ext>
            </a:extLst>
          </p:cNvPr>
          <p:cNvSpPr/>
          <p:nvPr/>
        </p:nvSpPr>
        <p:spPr>
          <a:xfrm>
            <a:off x="854851" y="891594"/>
            <a:ext cx="4144661" cy="1400170"/>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CDS Impact Evaluation Framework</a:t>
            </a:r>
          </a:p>
        </p:txBody>
      </p:sp>
    </p:spTree>
    <p:extLst>
      <p:ext uri="{BB962C8B-B14F-4D97-AF65-F5344CB8AC3E}">
        <p14:creationId xmlns:p14="http://schemas.microsoft.com/office/powerpoint/2010/main" val="554401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45</a:t>
            </a:fld>
            <a:endParaRPr lang="en-US"/>
          </a:p>
        </p:txBody>
      </p:sp>
      <p:pic>
        <p:nvPicPr>
          <p:cNvPr id="6" name="Picture 5" descr="Care4Life app on a mobile device"/>
          <p:cNvPicPr>
            <a:picLocks noChangeAspect="1"/>
          </p:cNvPicPr>
          <p:nvPr/>
        </p:nvPicPr>
        <p:blipFill>
          <a:blip r:embed="rId3" cstate="print"/>
          <a:stretch>
            <a:fillRect/>
          </a:stretch>
        </p:blipFill>
        <p:spPr>
          <a:xfrm>
            <a:off x="5535022" y="2243470"/>
            <a:ext cx="3324831" cy="2004397"/>
          </a:xfrm>
          <a:prstGeom prst="rect">
            <a:avLst/>
          </a:prstGeom>
        </p:spPr>
      </p:pic>
      <p:sp>
        <p:nvSpPr>
          <p:cNvPr id="4" name="Text Placeholder 3"/>
          <p:cNvSpPr>
            <a:spLocks noGrp="1"/>
          </p:cNvSpPr>
          <p:nvPr>
            <p:ph sz="quarter" idx="13"/>
          </p:nvPr>
        </p:nvSpPr>
        <p:spPr/>
        <p:txBody>
          <a:bodyPr>
            <a:normAutofit fontScale="92500" lnSpcReduction="20000"/>
          </a:bodyPr>
          <a:lstStyle/>
          <a:p>
            <a:r>
              <a:rPr lang="en-US">
                <a:solidFill>
                  <a:srgbClr val="174782"/>
                </a:solidFill>
              </a:rPr>
              <a:t>Major goals are previously defined so evaluators know they are using heuristic evaluation as a method </a:t>
            </a:r>
          </a:p>
          <a:p>
            <a:r>
              <a:rPr lang="en-US">
                <a:solidFill>
                  <a:srgbClr val="174782"/>
                </a:solidFill>
              </a:rPr>
              <a:t>Next step is to refine specific objectives</a:t>
            </a:r>
          </a:p>
          <a:p>
            <a:r>
              <a:rPr lang="en-US">
                <a:solidFill>
                  <a:srgbClr val="174782"/>
                </a:solidFill>
              </a:rPr>
              <a:t>Objectives for heuristic evaluation can be more general, for example:</a:t>
            </a:r>
          </a:p>
          <a:p>
            <a:pPr lvl="1"/>
            <a:r>
              <a:rPr lang="en-US"/>
              <a:t>What are the usability problems with this CDS intervention?</a:t>
            </a:r>
          </a:p>
          <a:p>
            <a:pPr lvl="1"/>
            <a:r>
              <a:rPr lang="en-US"/>
              <a:t>What are their severity levels?</a:t>
            </a:r>
          </a:p>
        </p:txBody>
      </p:sp>
      <p:sp>
        <p:nvSpPr>
          <p:cNvPr id="2" name="Title 1"/>
          <p:cNvSpPr>
            <a:spLocks noGrp="1"/>
          </p:cNvSpPr>
          <p:nvPr>
            <p:ph type="title"/>
          </p:nvPr>
        </p:nvSpPr>
        <p:spPr/>
        <p:txBody>
          <a:bodyPr/>
          <a:lstStyle/>
          <a:p>
            <a:r>
              <a:rPr lang="en-US"/>
              <a:t>Define Assessment Goals &amp; Create Specific Objectives</a:t>
            </a:r>
          </a:p>
        </p:txBody>
      </p:sp>
    </p:spTree>
    <p:extLst>
      <p:ext uri="{BB962C8B-B14F-4D97-AF65-F5344CB8AC3E}">
        <p14:creationId xmlns:p14="http://schemas.microsoft.com/office/powerpoint/2010/main" val="606128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46</a:t>
            </a:fld>
            <a:endParaRPr lang="en-US"/>
          </a:p>
        </p:txBody>
      </p:sp>
      <p:pic>
        <p:nvPicPr>
          <p:cNvPr id="7" name="Picture 6" descr="Step 3 highlighted." title="CDS Impact Evaluation Framework"/>
          <p:cNvPicPr>
            <a:picLocks noChangeAspect="1"/>
          </p:cNvPicPr>
          <p:nvPr/>
        </p:nvPicPr>
        <p:blipFill rotWithShape="1">
          <a:blip r:embed="rId3">
            <a:extLst>
              <a:ext uri="{28A0092B-C50C-407E-A947-70E740481C1C}">
                <a14:useLocalDpi xmlns:a14="http://schemas.microsoft.com/office/drawing/2010/main" val="0"/>
              </a:ext>
            </a:extLst>
          </a:blip>
          <a:srcRect l="2584" r="11326" b="18154"/>
          <a:stretch/>
        </p:blipFill>
        <p:spPr>
          <a:xfrm>
            <a:off x="789351" y="891593"/>
            <a:ext cx="7772400" cy="5709814"/>
          </a:xfrm>
          <a:prstGeom prst="rect">
            <a:avLst/>
          </a:prstGeom>
          <a:noFill/>
          <a:ln>
            <a:noFill/>
          </a:ln>
        </p:spPr>
      </p:pic>
      <p:sp>
        <p:nvSpPr>
          <p:cNvPr id="4" name="Oval 3">
            <a:extLst>
              <a:ext uri="{FF2B5EF4-FFF2-40B4-BE49-F238E27FC236}">
                <a16:creationId xmlns:a16="http://schemas.microsoft.com/office/drawing/2014/main" id="{F3F4C108-E5AA-47E4-AEAA-FAF2549B7940}"/>
              </a:ext>
            </a:extLst>
          </p:cNvPr>
          <p:cNvSpPr/>
          <p:nvPr/>
        </p:nvSpPr>
        <p:spPr>
          <a:xfrm>
            <a:off x="854851" y="840418"/>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C5EB2CAA-5224-479D-817B-C568046F4B6F}"/>
              </a:ext>
            </a:extLst>
          </p:cNvPr>
          <p:cNvSpPr/>
          <p:nvPr/>
        </p:nvSpPr>
        <p:spPr>
          <a:xfrm>
            <a:off x="854852" y="22917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5C76157-F3F4-4A74-92C6-A679DD5E2084}"/>
              </a:ext>
            </a:extLst>
          </p:cNvPr>
          <p:cNvSpPr/>
          <p:nvPr/>
        </p:nvSpPr>
        <p:spPr>
          <a:xfrm>
            <a:off x="4771536" y="18049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0096DF97-CA23-4640-833C-D0F2CE6BED4D}"/>
              </a:ext>
            </a:extLst>
          </p:cNvPr>
          <p:cNvSpPr/>
          <p:nvPr/>
        </p:nvSpPr>
        <p:spPr>
          <a:xfrm>
            <a:off x="4771535" y="36375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CA3FBCE1-00DC-46E8-A964-DAC6A36CF933}"/>
              </a:ext>
            </a:extLst>
          </p:cNvPr>
          <p:cNvSpPr/>
          <p:nvPr/>
        </p:nvSpPr>
        <p:spPr>
          <a:xfrm>
            <a:off x="990599" y="5346635"/>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2" name="Oval 11">
            <a:extLst>
              <a:ext uri="{FF2B5EF4-FFF2-40B4-BE49-F238E27FC236}">
                <a16:creationId xmlns:a16="http://schemas.microsoft.com/office/drawing/2014/main" id="{97E432E9-2A63-43DA-BB4C-C7C270444995}"/>
              </a:ext>
            </a:extLst>
          </p:cNvPr>
          <p:cNvSpPr/>
          <p:nvPr/>
        </p:nvSpPr>
        <p:spPr>
          <a:xfrm>
            <a:off x="4771534" y="5000789"/>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4" name="Oval 13" descr="&quot;">
            <a:extLst>
              <a:ext uri="{FF2B5EF4-FFF2-40B4-BE49-F238E27FC236}">
                <a16:creationId xmlns:a16="http://schemas.microsoft.com/office/drawing/2014/main" id="{0441BB25-C893-40F5-80CC-7F0D5A038374}"/>
              </a:ext>
            </a:extLst>
          </p:cNvPr>
          <p:cNvSpPr/>
          <p:nvPr/>
        </p:nvSpPr>
        <p:spPr>
          <a:xfrm>
            <a:off x="4336028" y="1983179"/>
            <a:ext cx="4678188" cy="1667533"/>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CDS Impact Evaluation Framework</a:t>
            </a:r>
          </a:p>
        </p:txBody>
      </p:sp>
    </p:spTree>
    <p:extLst>
      <p:ext uri="{BB962C8B-B14F-4D97-AF65-F5344CB8AC3E}">
        <p14:creationId xmlns:p14="http://schemas.microsoft.com/office/powerpoint/2010/main" val="6496090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2273643"/>
            <a:ext cx="8229600" cy="3909442"/>
          </a:xfrm>
        </p:spPr>
        <p:txBody>
          <a:bodyPr>
            <a:normAutofit fontScale="85000" lnSpcReduction="20000"/>
          </a:bodyPr>
          <a:lstStyle/>
          <a:p>
            <a:r>
              <a:rPr lang="en-US">
                <a:solidFill>
                  <a:srgbClr val="174782"/>
                </a:solidFill>
              </a:rPr>
              <a:t>Obtain approvals</a:t>
            </a:r>
          </a:p>
          <a:p>
            <a:r>
              <a:rPr lang="en-US">
                <a:solidFill>
                  <a:srgbClr val="174782"/>
                </a:solidFill>
              </a:rPr>
              <a:t>Select team members</a:t>
            </a:r>
          </a:p>
          <a:p>
            <a:r>
              <a:rPr lang="en-US">
                <a:solidFill>
                  <a:srgbClr val="174782"/>
                </a:solidFill>
              </a:rPr>
              <a:t>Select participants</a:t>
            </a:r>
          </a:p>
          <a:p>
            <a:r>
              <a:rPr lang="en-US">
                <a:solidFill>
                  <a:srgbClr val="174782"/>
                </a:solidFill>
              </a:rPr>
              <a:t>Determine the setting and create software CDS testing environment</a:t>
            </a:r>
          </a:p>
          <a:p>
            <a:r>
              <a:rPr lang="en-US">
                <a:solidFill>
                  <a:srgbClr val="174782"/>
                </a:solidFill>
              </a:rPr>
              <a:t>Select tools and instrumentation</a:t>
            </a:r>
          </a:p>
          <a:p>
            <a:pPr lvl="1"/>
            <a:r>
              <a:rPr lang="en-US"/>
              <a:t>Create tasks</a:t>
            </a:r>
          </a:p>
          <a:p>
            <a:pPr lvl="1"/>
            <a:r>
              <a:rPr lang="en-US"/>
              <a:t>Prepare briefing instructions</a:t>
            </a:r>
          </a:p>
          <a:p>
            <a:pPr lvl="1"/>
            <a:r>
              <a:rPr lang="en-US"/>
              <a:t>Develop training materials</a:t>
            </a:r>
          </a:p>
          <a:p>
            <a:pPr lvl="1"/>
            <a:r>
              <a:rPr lang="en-US"/>
              <a:t>Develop test materials packet</a:t>
            </a:r>
          </a:p>
        </p:txBody>
      </p:sp>
      <p:sp>
        <p:nvSpPr>
          <p:cNvPr id="3" name="Slide Number Placeholder 2"/>
          <p:cNvSpPr>
            <a:spLocks noGrp="1"/>
          </p:cNvSpPr>
          <p:nvPr>
            <p:ph type="sldNum" sz="quarter" idx="12"/>
          </p:nvPr>
        </p:nvSpPr>
        <p:spPr/>
        <p:txBody>
          <a:bodyPr/>
          <a:lstStyle/>
          <a:p>
            <a:fld id="{059ABE3D-0306-47E9-8957-6FD3294A431B}" type="slidenum">
              <a:rPr lang="en-US" smtClean="0"/>
              <a:pPr/>
              <a:t>47</a:t>
            </a:fld>
            <a:endParaRPr lang="en-US"/>
          </a:p>
        </p:txBody>
      </p:sp>
      <p:sp>
        <p:nvSpPr>
          <p:cNvPr id="2" name="Title 1"/>
          <p:cNvSpPr>
            <a:spLocks noGrp="1"/>
          </p:cNvSpPr>
          <p:nvPr>
            <p:ph type="title"/>
          </p:nvPr>
        </p:nvSpPr>
        <p:spPr/>
        <p:txBody>
          <a:bodyPr/>
          <a:lstStyle/>
          <a:p>
            <a:r>
              <a:rPr lang="en-US"/>
              <a:t>Prepare for Assessment</a:t>
            </a:r>
          </a:p>
        </p:txBody>
      </p:sp>
      <p:sp>
        <p:nvSpPr>
          <p:cNvPr id="4" name="Text Placeholder 3"/>
          <p:cNvSpPr>
            <a:spLocks noGrp="1"/>
          </p:cNvSpPr>
          <p:nvPr>
            <p:ph type="body" sz="quarter" idx="13"/>
          </p:nvPr>
        </p:nvSpPr>
        <p:spPr/>
        <p:txBody>
          <a:bodyPr/>
          <a:lstStyle/>
          <a:p>
            <a:r>
              <a:rPr lang="en-US">
                <a:solidFill>
                  <a:srgbClr val="174782"/>
                </a:solidFill>
              </a:rPr>
              <a:t>Preparing for the assessment is the most time-consuming part of a heuristic evaluation</a:t>
            </a:r>
          </a:p>
        </p:txBody>
      </p:sp>
    </p:spTree>
    <p:extLst>
      <p:ext uri="{BB962C8B-B14F-4D97-AF65-F5344CB8AC3E}">
        <p14:creationId xmlns:p14="http://schemas.microsoft.com/office/powerpoint/2010/main" val="1471780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457199" y="1828800"/>
            <a:ext cx="6539023" cy="4354285"/>
          </a:xfrm>
        </p:spPr>
        <p:txBody>
          <a:bodyPr/>
          <a:lstStyle/>
          <a:p>
            <a:r>
              <a:rPr lang="en-US" sz="2800">
                <a:solidFill>
                  <a:srgbClr val="174782"/>
                </a:solidFill>
              </a:rPr>
              <a:t>IRB approvals are not usually required for heuristic evaluations </a:t>
            </a:r>
          </a:p>
          <a:p>
            <a:r>
              <a:rPr lang="en-US" sz="2800">
                <a:solidFill>
                  <a:srgbClr val="174782"/>
                </a:solidFill>
              </a:rPr>
              <a:t>Managerial approvals may be required in order to obtain funding or allocate time to work on the assessment</a:t>
            </a:r>
          </a:p>
          <a:p>
            <a:r>
              <a:rPr lang="en-US" sz="2800">
                <a:solidFill>
                  <a:srgbClr val="174782"/>
                </a:solidFill>
              </a:rPr>
              <a:t>Evaluators are referred to VA guidance about QI efforts vs. research</a:t>
            </a:r>
          </a:p>
          <a:p>
            <a:pPr lvl="1"/>
            <a:r>
              <a:rPr lang="en-US" sz="2400" u="sng">
                <a:hlinkClick r:id="rId3"/>
              </a:rPr>
              <a:t>VHA Handbook 1058.05, VHA Operations Activities That May Constitute Research</a:t>
            </a:r>
            <a:r>
              <a:rPr lang="en-US" sz="2400">
                <a:solidFill>
                  <a:srgbClr val="174782"/>
                </a:solidFill>
              </a:rPr>
              <a:t> </a:t>
            </a:r>
          </a:p>
        </p:txBody>
      </p:sp>
      <p:sp>
        <p:nvSpPr>
          <p:cNvPr id="3" name="Slide Number Placeholder 2"/>
          <p:cNvSpPr>
            <a:spLocks noGrp="1"/>
          </p:cNvSpPr>
          <p:nvPr>
            <p:ph type="sldNum" sz="quarter" idx="12"/>
          </p:nvPr>
        </p:nvSpPr>
        <p:spPr/>
        <p:txBody>
          <a:bodyPr/>
          <a:lstStyle/>
          <a:p>
            <a:fld id="{059ABE3D-0306-47E9-8957-6FD3294A431B}" type="slidenum">
              <a:rPr lang="en-US" smtClean="0"/>
              <a:pPr/>
              <a:t>48</a:t>
            </a:fld>
            <a:endParaRPr lang="en-US"/>
          </a:p>
        </p:txBody>
      </p:sp>
      <p:sp>
        <p:nvSpPr>
          <p:cNvPr id="2" name="Title 1"/>
          <p:cNvSpPr>
            <a:spLocks noGrp="1"/>
          </p:cNvSpPr>
          <p:nvPr>
            <p:ph type="title"/>
          </p:nvPr>
        </p:nvSpPr>
        <p:spPr/>
        <p:txBody>
          <a:bodyPr/>
          <a:lstStyle/>
          <a:p>
            <a:r>
              <a:rPr lang="en-US"/>
              <a:t>Prepare for Assessment</a:t>
            </a:r>
          </a:p>
        </p:txBody>
      </p:sp>
      <p:sp>
        <p:nvSpPr>
          <p:cNvPr id="10" name="Text Placeholder 9"/>
          <p:cNvSpPr>
            <a:spLocks noGrp="1"/>
          </p:cNvSpPr>
          <p:nvPr>
            <p:ph type="body" sz="quarter" idx="13"/>
          </p:nvPr>
        </p:nvSpPr>
        <p:spPr/>
        <p:txBody>
          <a:bodyPr/>
          <a:lstStyle/>
          <a:p>
            <a:r>
              <a:rPr lang="en-US">
                <a:solidFill>
                  <a:srgbClr val="174782"/>
                </a:solidFill>
              </a:rPr>
              <a:t>Obtain Approvals</a:t>
            </a:r>
          </a:p>
          <a:p>
            <a:endParaRPr lang="en-US"/>
          </a:p>
        </p:txBody>
      </p:sp>
      <p:pic>
        <p:nvPicPr>
          <p:cNvPr id="14" name="Picture Placeholder 10" descr="Checklist icon"/>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rot="1448082">
            <a:off x="6711075" y="2559218"/>
            <a:ext cx="2133600" cy="1920240"/>
          </a:xfrm>
        </p:spPr>
      </p:pic>
    </p:spTree>
    <p:extLst>
      <p:ext uri="{BB962C8B-B14F-4D97-AF65-F5344CB8AC3E}">
        <p14:creationId xmlns:p14="http://schemas.microsoft.com/office/powerpoint/2010/main" val="1571799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eam with hands piled"/>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021860" y="2104014"/>
            <a:ext cx="2926080" cy="2851049"/>
          </a:xfrm>
          <a:prstGeom prst="rect">
            <a:avLst/>
          </a:prstGeom>
        </p:spPr>
      </p:pic>
      <p:sp>
        <p:nvSpPr>
          <p:cNvPr id="3" name="Content Placeholder 2"/>
          <p:cNvSpPr>
            <a:spLocks noGrp="1"/>
          </p:cNvSpPr>
          <p:nvPr>
            <p:ph idx="1"/>
          </p:nvPr>
        </p:nvSpPr>
        <p:spPr>
          <a:xfrm>
            <a:off x="457199" y="1828800"/>
            <a:ext cx="6007395" cy="4518837"/>
          </a:xfrm>
        </p:spPr>
        <p:txBody>
          <a:bodyPr>
            <a:normAutofit fontScale="85000" lnSpcReduction="20000"/>
          </a:bodyPr>
          <a:lstStyle/>
          <a:p>
            <a:r>
              <a:rPr lang="en-US" sz="3300">
                <a:solidFill>
                  <a:srgbClr val="174782"/>
                </a:solidFill>
              </a:rPr>
              <a:t>Lead evaluator:</a:t>
            </a:r>
            <a:r>
              <a:rPr lang="en-US">
                <a:solidFill>
                  <a:srgbClr val="174782"/>
                </a:solidFill>
              </a:rPr>
              <a:t> </a:t>
            </a:r>
          </a:p>
          <a:p>
            <a:pPr lvl="1"/>
            <a:r>
              <a:rPr lang="en-US"/>
              <a:t>Guides the entire process</a:t>
            </a:r>
          </a:p>
          <a:p>
            <a:pPr lvl="1"/>
            <a:r>
              <a:rPr lang="en-US"/>
              <a:t>Has formal knowledge, training, and expertise in conducting heuristic evaluations</a:t>
            </a:r>
          </a:p>
          <a:p>
            <a:r>
              <a:rPr lang="en-US" sz="3300">
                <a:solidFill>
                  <a:srgbClr val="174782"/>
                </a:solidFill>
              </a:rPr>
              <a:t>Evaluators:</a:t>
            </a:r>
          </a:p>
          <a:p>
            <a:pPr lvl="1"/>
            <a:r>
              <a:rPr lang="en-US"/>
              <a:t>Partner with the lead evaluator on the heuristic evaluation</a:t>
            </a:r>
          </a:p>
          <a:p>
            <a:pPr lvl="1"/>
            <a:r>
              <a:rPr lang="en-US"/>
              <a:t>Can have various backgrounds (leads to a more comprehensive evaluation)</a:t>
            </a:r>
          </a:p>
          <a:p>
            <a:pPr lvl="1"/>
            <a:r>
              <a:rPr lang="en-US"/>
              <a:t>3–5 single-domain experts or 2–3 dual-domain experts (domain plus usability)</a:t>
            </a:r>
          </a:p>
        </p:txBody>
      </p:sp>
      <p:sp>
        <p:nvSpPr>
          <p:cNvPr id="2" name="Title 1"/>
          <p:cNvSpPr>
            <a:spLocks noGrp="1"/>
          </p:cNvSpPr>
          <p:nvPr>
            <p:ph type="title"/>
          </p:nvPr>
        </p:nvSpPr>
        <p:spPr/>
        <p:txBody>
          <a:bodyPr/>
          <a:lstStyle/>
          <a:p>
            <a:r>
              <a:rPr lang="en-US"/>
              <a:t>Prepare for Assessment</a:t>
            </a:r>
          </a:p>
        </p:txBody>
      </p:sp>
      <p:sp>
        <p:nvSpPr>
          <p:cNvPr id="4" name="Text Placeholder 3"/>
          <p:cNvSpPr>
            <a:spLocks noGrp="1"/>
          </p:cNvSpPr>
          <p:nvPr>
            <p:ph type="body" sz="quarter" idx="13"/>
          </p:nvPr>
        </p:nvSpPr>
        <p:spPr/>
        <p:txBody>
          <a:bodyPr>
            <a:noAutofit/>
          </a:bodyPr>
          <a:lstStyle/>
          <a:p>
            <a:pPr marL="0" indent="0">
              <a:buNone/>
            </a:pPr>
            <a:r>
              <a:rPr lang="en-US" b="1">
                <a:solidFill>
                  <a:srgbClr val="174782"/>
                </a:solidFill>
              </a:rPr>
              <a:t>Select Team Members</a:t>
            </a:r>
          </a:p>
        </p:txBody>
      </p:sp>
      <p:sp>
        <p:nvSpPr>
          <p:cNvPr id="5" name="Slide Number Placeholder 4">
            <a:extLst>
              <a:ext uri="{FF2B5EF4-FFF2-40B4-BE49-F238E27FC236}">
                <a16:creationId xmlns:a16="http://schemas.microsoft.com/office/drawing/2014/main" id="{B61AF333-C038-45D8-8DF1-A7CADBB952D6}"/>
              </a:ext>
            </a:extLst>
          </p:cNvPr>
          <p:cNvSpPr>
            <a:spLocks noGrp="1"/>
          </p:cNvSpPr>
          <p:nvPr>
            <p:ph type="sldNum" sz="quarter" idx="12"/>
          </p:nvPr>
        </p:nvSpPr>
        <p:spPr/>
        <p:txBody>
          <a:bodyPr/>
          <a:lstStyle/>
          <a:p>
            <a:pPr>
              <a:defRPr/>
            </a:pPr>
            <a:fld id="{953D45C7-AFA8-4622-8BFA-D400F3569C1E}" type="slidenum">
              <a:rPr lang="en-US" smtClean="0"/>
              <a:pPr>
                <a:defRPr/>
              </a:pPr>
              <a:t>49</a:t>
            </a:fld>
            <a:endParaRPr lang="en-US"/>
          </a:p>
        </p:txBody>
      </p:sp>
    </p:spTree>
    <p:extLst>
      <p:ext uri="{BB962C8B-B14F-4D97-AF65-F5344CB8AC3E}">
        <p14:creationId xmlns:p14="http://schemas.microsoft.com/office/powerpoint/2010/main" val="1340029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5</a:t>
            </a:fld>
            <a:endParaRPr lang="en-US"/>
          </a:p>
        </p:txBody>
      </p:sp>
      <p:pic>
        <p:nvPicPr>
          <p:cNvPr id="6" name="Picture 5" descr="Jakob Neilsen giving a thumbs up"/>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80485">
            <a:off x="7124280" y="4695422"/>
            <a:ext cx="1140941" cy="1711412"/>
          </a:xfrm>
          <a:prstGeom prst="rect">
            <a:avLst/>
          </a:prstGeom>
        </p:spPr>
      </p:pic>
      <p:sp>
        <p:nvSpPr>
          <p:cNvPr id="7" name="Rectangle 6"/>
          <p:cNvSpPr/>
          <p:nvPr/>
        </p:nvSpPr>
        <p:spPr>
          <a:xfrm>
            <a:off x="541267" y="5482974"/>
            <a:ext cx="6328532" cy="769441"/>
          </a:xfrm>
          <a:prstGeom prst="rect">
            <a:avLst/>
          </a:prstGeom>
        </p:spPr>
        <p:txBody>
          <a:bodyPr wrap="square">
            <a:spAutoFit/>
          </a:bodyPr>
          <a:lstStyle/>
          <a:p>
            <a:r>
              <a:rPr lang="en-US" sz="2600"/>
              <a:t>Online resource: Nielsen Norman Group</a:t>
            </a:r>
          </a:p>
          <a:p>
            <a:r>
              <a:rPr lang="en-US" sz="1800">
                <a:hlinkClick r:id="rId4"/>
              </a:rPr>
              <a:t>https://www.nngroup.com/topic/heuristic-evaluation/</a:t>
            </a:r>
            <a:endParaRPr lang="en-US" sz="1800"/>
          </a:p>
        </p:txBody>
      </p:sp>
      <p:sp>
        <p:nvSpPr>
          <p:cNvPr id="4" name="Text Placeholder 3"/>
          <p:cNvSpPr>
            <a:spLocks noGrp="1"/>
          </p:cNvSpPr>
          <p:nvPr>
            <p:ph idx="1"/>
          </p:nvPr>
        </p:nvSpPr>
        <p:spPr>
          <a:xfrm>
            <a:off x="444964" y="1777383"/>
            <a:ext cx="8526041" cy="4598633"/>
          </a:xfrm>
        </p:spPr>
        <p:txBody>
          <a:bodyPr/>
          <a:lstStyle/>
          <a:p>
            <a:r>
              <a:rPr lang="en-US" dirty="0">
                <a:solidFill>
                  <a:srgbClr val="174782"/>
                </a:solidFill>
              </a:rPr>
              <a:t>A heuristic is a “rule of thumb”</a:t>
            </a:r>
          </a:p>
          <a:p>
            <a:r>
              <a:rPr lang="en-US" dirty="0">
                <a:solidFill>
                  <a:srgbClr val="174782"/>
                </a:solidFill>
              </a:rPr>
              <a:t>A classic </a:t>
            </a:r>
            <a:r>
              <a:rPr lang="en-US" i="1" dirty="0">
                <a:solidFill>
                  <a:srgbClr val="174782"/>
                </a:solidFill>
              </a:rPr>
              <a:t>expert</a:t>
            </a:r>
            <a:r>
              <a:rPr lang="en-US" dirty="0">
                <a:solidFill>
                  <a:srgbClr val="174782"/>
                </a:solidFill>
              </a:rPr>
              <a:t> usability method (one of many)</a:t>
            </a:r>
          </a:p>
          <a:p>
            <a:r>
              <a:rPr lang="en-US" dirty="0">
                <a:solidFill>
                  <a:srgbClr val="174782"/>
                </a:solidFill>
              </a:rPr>
              <a:t>Often employed to assess health IT (or </a:t>
            </a:r>
            <a:r>
              <a:rPr lang="en-US" dirty="0" err="1">
                <a:solidFill>
                  <a:srgbClr val="174782"/>
                </a:solidFill>
              </a:rPr>
              <a:t>mHealth</a:t>
            </a:r>
            <a:r>
              <a:rPr lang="en-US" dirty="0">
                <a:solidFill>
                  <a:srgbClr val="174782"/>
                </a:solidFill>
              </a:rPr>
              <a:t>) applications</a:t>
            </a:r>
          </a:p>
          <a:p>
            <a:r>
              <a:rPr lang="en-US" dirty="0">
                <a:solidFill>
                  <a:srgbClr val="174782"/>
                </a:solidFill>
              </a:rPr>
              <a:t>Developed &gt; 20 years ago (Nielsen, 1992, 1993)</a:t>
            </a:r>
          </a:p>
          <a:p>
            <a:r>
              <a:rPr lang="en-US" dirty="0">
                <a:solidFill>
                  <a:srgbClr val="174782"/>
                </a:solidFill>
              </a:rPr>
              <a:t>A “discount” usability method</a:t>
            </a:r>
          </a:p>
        </p:txBody>
      </p:sp>
      <p:sp>
        <p:nvSpPr>
          <p:cNvPr id="5" name="Text Placeholder 4"/>
          <p:cNvSpPr>
            <a:spLocks noGrp="1"/>
          </p:cNvSpPr>
          <p:nvPr>
            <p:ph type="body" sz="quarter" idx="13"/>
          </p:nvPr>
        </p:nvSpPr>
        <p:spPr/>
        <p:txBody>
          <a:bodyPr/>
          <a:lstStyle/>
          <a:p>
            <a:r>
              <a:rPr lang="en-US">
                <a:solidFill>
                  <a:srgbClr val="174782"/>
                </a:solidFill>
              </a:rPr>
              <a:t>What is heuristic evaluation?</a:t>
            </a:r>
          </a:p>
        </p:txBody>
      </p:sp>
      <p:sp>
        <p:nvSpPr>
          <p:cNvPr id="2" name="Title 1"/>
          <p:cNvSpPr>
            <a:spLocks noGrp="1"/>
          </p:cNvSpPr>
          <p:nvPr>
            <p:ph type="title"/>
          </p:nvPr>
        </p:nvSpPr>
        <p:spPr/>
        <p:txBody>
          <a:bodyPr/>
          <a:lstStyle/>
          <a:p>
            <a:r>
              <a:rPr lang="en-US"/>
              <a:t>Introduction to Heuristic Evaluation</a:t>
            </a:r>
          </a:p>
        </p:txBody>
      </p:sp>
    </p:spTree>
    <p:extLst>
      <p:ext uri="{BB962C8B-B14F-4D97-AF65-F5344CB8AC3E}">
        <p14:creationId xmlns:p14="http://schemas.microsoft.com/office/powerpoint/2010/main" val="1865102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en-US" dirty="0">
                <a:solidFill>
                  <a:srgbClr val="174782"/>
                </a:solidFill>
              </a:rPr>
              <a:t>No participants are needed for the main assessment</a:t>
            </a:r>
          </a:p>
          <a:p>
            <a:pPr lvl="1"/>
            <a:r>
              <a:rPr lang="en-US" dirty="0"/>
              <a:t>Recall that it’s an expert method</a:t>
            </a:r>
          </a:p>
          <a:p>
            <a:r>
              <a:rPr lang="en-US" dirty="0">
                <a:solidFill>
                  <a:srgbClr val="174782"/>
                </a:solidFill>
              </a:rPr>
              <a:t>Evaluators may consult participants or clinical experts to verify findings and/or implications of the findings</a:t>
            </a:r>
          </a:p>
        </p:txBody>
      </p:sp>
      <p:sp>
        <p:nvSpPr>
          <p:cNvPr id="3" name="Slide Number Placeholder 2"/>
          <p:cNvSpPr>
            <a:spLocks noGrp="1"/>
          </p:cNvSpPr>
          <p:nvPr>
            <p:ph type="sldNum" sz="quarter" idx="12"/>
          </p:nvPr>
        </p:nvSpPr>
        <p:spPr/>
        <p:txBody>
          <a:bodyPr/>
          <a:lstStyle/>
          <a:p>
            <a:fld id="{059ABE3D-0306-47E9-8957-6FD3294A431B}" type="slidenum">
              <a:rPr lang="en-US" smtClean="0"/>
              <a:pPr/>
              <a:t>50</a:t>
            </a:fld>
            <a:endParaRPr lang="en-US"/>
          </a:p>
        </p:txBody>
      </p:sp>
      <p:sp>
        <p:nvSpPr>
          <p:cNvPr id="2" name="Title 1"/>
          <p:cNvSpPr>
            <a:spLocks noGrp="1"/>
          </p:cNvSpPr>
          <p:nvPr>
            <p:ph type="title"/>
          </p:nvPr>
        </p:nvSpPr>
        <p:spPr/>
        <p:txBody>
          <a:bodyPr/>
          <a:lstStyle/>
          <a:p>
            <a:r>
              <a:rPr lang="en-US"/>
              <a:t>Prepare for Assessment</a:t>
            </a:r>
          </a:p>
        </p:txBody>
      </p:sp>
      <p:sp>
        <p:nvSpPr>
          <p:cNvPr id="4" name="Text Placeholder 3"/>
          <p:cNvSpPr>
            <a:spLocks noGrp="1"/>
          </p:cNvSpPr>
          <p:nvPr>
            <p:ph type="body" sz="quarter" idx="13"/>
          </p:nvPr>
        </p:nvSpPr>
        <p:spPr/>
        <p:txBody>
          <a:bodyPr/>
          <a:lstStyle/>
          <a:p>
            <a:r>
              <a:rPr lang="en-US">
                <a:solidFill>
                  <a:srgbClr val="174782"/>
                </a:solidFill>
              </a:rPr>
              <a:t>Select Participants</a:t>
            </a:r>
          </a:p>
        </p:txBody>
      </p:sp>
      <p:pic>
        <p:nvPicPr>
          <p:cNvPr id="9" name="Picture Placeholder 6" descr="Man viewing a laptop"/>
          <p:cNvPicPr>
            <a:picLocks noGrp="1" noChangeAspect="1"/>
          </p:cNvPicPr>
          <p:nvPr>
            <p:ph sz="quarter" idx="14"/>
          </p:nvPr>
        </p:nvPicPr>
        <p:blipFill>
          <a:blip r:embed="rId3">
            <a:extLst>
              <a:ext uri="{28A0092B-C50C-407E-A947-70E740481C1C}">
                <a14:useLocalDpi xmlns:a14="http://schemas.microsoft.com/office/drawing/2010/main" val="0"/>
              </a:ext>
            </a:extLst>
          </a:blip>
          <a:srcRect l="10441" r="10441"/>
          <a:stretch>
            <a:fillRect/>
          </a:stretch>
        </p:blipFill>
        <p:spPr>
          <a:xfrm>
            <a:off x="6188264" y="2539784"/>
            <a:ext cx="2560320" cy="2160574"/>
          </a:xfrm>
        </p:spPr>
      </p:pic>
    </p:spTree>
    <p:extLst>
      <p:ext uri="{BB962C8B-B14F-4D97-AF65-F5344CB8AC3E}">
        <p14:creationId xmlns:p14="http://schemas.microsoft.com/office/powerpoint/2010/main" val="18247880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2248930"/>
            <a:ext cx="5729844" cy="3934155"/>
          </a:xfrm>
        </p:spPr>
        <p:txBody>
          <a:bodyPr/>
          <a:lstStyle/>
          <a:p>
            <a:r>
              <a:rPr lang="en-US">
                <a:solidFill>
                  <a:srgbClr val="174782"/>
                </a:solidFill>
              </a:rPr>
              <a:t>Quiet workspace for evaluators to complete the evaluation or</a:t>
            </a:r>
          </a:p>
          <a:p>
            <a:r>
              <a:rPr lang="en-US">
                <a:solidFill>
                  <a:srgbClr val="174782"/>
                </a:solidFill>
              </a:rPr>
              <a:t>Virtual access</a:t>
            </a:r>
          </a:p>
          <a:p>
            <a:pPr lvl="1">
              <a:buFont typeface="Wingdings" charset="2"/>
              <a:buChar char="§"/>
            </a:pPr>
            <a:r>
              <a:rPr lang="en-US"/>
              <a:t>With access to the application or to the training environment</a:t>
            </a:r>
          </a:p>
          <a:p>
            <a:pPr lvl="1">
              <a:buFont typeface="Wingdings" charset="2"/>
              <a:buChar char="§"/>
            </a:pPr>
            <a:r>
              <a:rPr lang="en-US"/>
              <a:t>May need to work with the IT department to create a test environment </a:t>
            </a:r>
          </a:p>
        </p:txBody>
      </p:sp>
      <p:sp>
        <p:nvSpPr>
          <p:cNvPr id="3" name="Slide Number Placeholder 2"/>
          <p:cNvSpPr>
            <a:spLocks noGrp="1"/>
          </p:cNvSpPr>
          <p:nvPr>
            <p:ph type="sldNum" sz="quarter" idx="12"/>
          </p:nvPr>
        </p:nvSpPr>
        <p:spPr/>
        <p:txBody>
          <a:bodyPr/>
          <a:lstStyle/>
          <a:p>
            <a:fld id="{059ABE3D-0306-47E9-8957-6FD3294A431B}" type="slidenum">
              <a:rPr lang="en-US" smtClean="0"/>
              <a:pPr/>
              <a:t>51</a:t>
            </a:fld>
            <a:endParaRPr lang="en-US"/>
          </a:p>
        </p:txBody>
      </p:sp>
      <p:sp>
        <p:nvSpPr>
          <p:cNvPr id="2" name="Title 1"/>
          <p:cNvSpPr>
            <a:spLocks noGrp="1"/>
          </p:cNvSpPr>
          <p:nvPr>
            <p:ph type="title"/>
          </p:nvPr>
        </p:nvSpPr>
        <p:spPr/>
        <p:txBody>
          <a:bodyPr/>
          <a:lstStyle/>
          <a:p>
            <a:r>
              <a:rPr lang="en-US"/>
              <a:t>Prepare for Assessment</a:t>
            </a:r>
          </a:p>
        </p:txBody>
      </p:sp>
      <p:sp>
        <p:nvSpPr>
          <p:cNvPr id="4" name="Text Placeholder 3"/>
          <p:cNvSpPr>
            <a:spLocks noGrp="1"/>
          </p:cNvSpPr>
          <p:nvPr>
            <p:ph type="body" sz="quarter" idx="13"/>
          </p:nvPr>
        </p:nvSpPr>
        <p:spPr/>
        <p:txBody>
          <a:bodyPr>
            <a:noAutofit/>
          </a:bodyPr>
          <a:lstStyle/>
          <a:p>
            <a:pPr marL="0" indent="0">
              <a:buNone/>
            </a:pPr>
            <a:r>
              <a:rPr lang="en-US" b="1">
                <a:solidFill>
                  <a:srgbClr val="174782"/>
                </a:solidFill>
              </a:rPr>
              <a:t>Determine the Setting and Create the Software CDS Test Environment</a:t>
            </a:r>
          </a:p>
        </p:txBody>
      </p:sp>
      <p:pic>
        <p:nvPicPr>
          <p:cNvPr id="10" name="Picture Placeholder 8" descr="Vacant computer lab"/>
          <p:cNvPicPr>
            <a:picLocks noGrp="1" noChangeAspect="1"/>
          </p:cNvPicPr>
          <p:nvPr>
            <p:ph sz="quarter" idx="14"/>
          </p:nvPr>
        </p:nvPicPr>
        <p:blipFill>
          <a:blip r:embed="rId3">
            <a:extLst>
              <a:ext uri="{28A0092B-C50C-407E-A947-70E740481C1C}">
                <a14:useLocalDpi xmlns:a14="http://schemas.microsoft.com/office/drawing/2010/main" val="0"/>
              </a:ext>
            </a:extLst>
          </a:blip>
          <a:srcRect t="451" b="451"/>
          <a:stretch>
            <a:fillRect/>
          </a:stretch>
        </p:blipFill>
        <p:spPr>
          <a:xfrm>
            <a:off x="6339840" y="2762193"/>
            <a:ext cx="2560320" cy="2160608"/>
          </a:xfrm>
          <a:prstGeom prst="rect">
            <a:avLst/>
          </a:prstGeom>
          <a:noFill/>
          <a:ln>
            <a:noFill/>
          </a:ln>
        </p:spPr>
      </p:pic>
    </p:spTree>
    <p:extLst>
      <p:ext uri="{BB962C8B-B14F-4D97-AF65-F5344CB8AC3E}">
        <p14:creationId xmlns:p14="http://schemas.microsoft.com/office/powerpoint/2010/main" val="3212586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52</a:t>
            </a:fld>
            <a:endParaRPr lang="en-US"/>
          </a:p>
        </p:txBody>
      </p:sp>
      <p:graphicFrame>
        <p:nvGraphicFramePr>
          <p:cNvPr id="6" name="Diagram 4" descr="SMARTArt list about how to create tasks and prepare briefing instructions" title="Prepare for Assessment"/>
          <p:cNvGraphicFramePr/>
          <p:nvPr/>
        </p:nvGraphicFramePr>
        <p:xfrm>
          <a:off x="457201" y="1828800"/>
          <a:ext cx="8229600" cy="4319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3"/>
          </p:nvPr>
        </p:nvSpPr>
        <p:spPr/>
        <p:txBody>
          <a:bodyPr/>
          <a:lstStyle/>
          <a:p>
            <a:r>
              <a:rPr lang="en-US">
                <a:solidFill>
                  <a:srgbClr val="174782"/>
                </a:solidFill>
              </a:rPr>
              <a:t>Select Tools and Instrumentation</a:t>
            </a:r>
          </a:p>
        </p:txBody>
      </p:sp>
      <p:sp>
        <p:nvSpPr>
          <p:cNvPr id="2" name="Title 1"/>
          <p:cNvSpPr>
            <a:spLocks noGrp="1"/>
          </p:cNvSpPr>
          <p:nvPr>
            <p:ph type="title"/>
          </p:nvPr>
        </p:nvSpPr>
        <p:spPr/>
        <p:txBody>
          <a:bodyPr/>
          <a:lstStyle/>
          <a:p>
            <a:r>
              <a:rPr lang="en-US"/>
              <a:t>Prepare for Assessment</a:t>
            </a:r>
          </a:p>
        </p:txBody>
      </p:sp>
    </p:spTree>
    <p:extLst>
      <p:ext uri="{BB962C8B-B14F-4D97-AF65-F5344CB8AC3E}">
        <p14:creationId xmlns:p14="http://schemas.microsoft.com/office/powerpoint/2010/main" val="1908204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53</a:t>
            </a:fld>
            <a:endParaRPr lang="en-US"/>
          </a:p>
        </p:txBody>
      </p:sp>
      <p:sp>
        <p:nvSpPr>
          <p:cNvPr id="4" name="Rectangle 3"/>
          <p:cNvSpPr/>
          <p:nvPr/>
        </p:nvSpPr>
        <p:spPr>
          <a:xfrm>
            <a:off x="5795319" y="6054922"/>
            <a:ext cx="2924896" cy="307777"/>
          </a:xfrm>
          <a:prstGeom prst="rect">
            <a:avLst/>
          </a:prstGeom>
        </p:spPr>
        <p:txBody>
          <a:bodyPr wrap="square">
            <a:spAutoFit/>
          </a:bodyPr>
          <a:lstStyle/>
          <a:p>
            <a:r>
              <a:rPr lang="en-US" sz="1400">
                <a:latin typeface="+mn-lt"/>
              </a:rPr>
              <a:t>Staggers, </a:t>
            </a:r>
            <a:r>
              <a:rPr lang="en-US" sz="1400" err="1">
                <a:latin typeface="+mn-lt"/>
              </a:rPr>
              <a:t>Iribarren</a:t>
            </a:r>
            <a:r>
              <a:rPr lang="en-US" sz="1400">
                <a:latin typeface="+mn-lt"/>
              </a:rPr>
              <a:t>, </a:t>
            </a:r>
            <a:r>
              <a:rPr lang="en-US" sz="1400" err="1">
                <a:latin typeface="+mn-lt"/>
              </a:rPr>
              <a:t>Guo</a:t>
            </a:r>
            <a:r>
              <a:rPr lang="en-US" sz="1400">
                <a:latin typeface="+mn-lt"/>
              </a:rPr>
              <a:t>, &amp; Weir, 2015</a:t>
            </a:r>
          </a:p>
        </p:txBody>
      </p:sp>
      <p:graphicFrame>
        <p:nvGraphicFramePr>
          <p:cNvPr id="9" name="Diagram 8" descr="SMARTArt flowchart"/>
          <p:cNvGraphicFramePr/>
          <p:nvPr/>
        </p:nvGraphicFramePr>
        <p:xfrm>
          <a:off x="423786" y="1974694"/>
          <a:ext cx="8296429" cy="4388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 Placeholder 7"/>
          <p:cNvSpPr>
            <a:spLocks noGrp="1"/>
          </p:cNvSpPr>
          <p:nvPr>
            <p:ph type="body" sz="quarter" idx="13"/>
          </p:nvPr>
        </p:nvSpPr>
        <p:spPr/>
        <p:txBody>
          <a:bodyPr/>
          <a:lstStyle/>
          <a:p>
            <a:r>
              <a:rPr lang="en-US">
                <a:solidFill>
                  <a:srgbClr val="174782"/>
                </a:solidFill>
              </a:rPr>
              <a:t>Sample tasks for electronic medication administration records (eMAR)</a:t>
            </a:r>
          </a:p>
        </p:txBody>
      </p:sp>
      <p:sp>
        <p:nvSpPr>
          <p:cNvPr id="2" name="Title 1"/>
          <p:cNvSpPr>
            <a:spLocks noGrp="1"/>
          </p:cNvSpPr>
          <p:nvPr>
            <p:ph type="title"/>
          </p:nvPr>
        </p:nvSpPr>
        <p:spPr/>
        <p:txBody>
          <a:bodyPr/>
          <a:lstStyle/>
          <a:p>
            <a:r>
              <a:rPr lang="en-US"/>
              <a:t>Prepare for Assessment</a:t>
            </a:r>
          </a:p>
        </p:txBody>
      </p:sp>
    </p:spTree>
    <p:extLst>
      <p:ext uri="{BB962C8B-B14F-4D97-AF65-F5344CB8AC3E}">
        <p14:creationId xmlns:p14="http://schemas.microsoft.com/office/powerpoint/2010/main" val="27468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54</a:t>
            </a:fld>
            <a:endParaRPr lang="en-US"/>
          </a:p>
        </p:txBody>
      </p:sp>
      <p:sp>
        <p:nvSpPr>
          <p:cNvPr id="5" name="Rounded Rectangular Callout 4"/>
          <p:cNvSpPr/>
          <p:nvPr/>
        </p:nvSpPr>
        <p:spPr>
          <a:xfrm>
            <a:off x="158147" y="1810302"/>
            <a:ext cx="8827706" cy="4862347"/>
          </a:xfrm>
          <a:custGeom>
            <a:avLst/>
            <a:gdLst>
              <a:gd name="connsiteX0" fmla="*/ 0 w 8807973"/>
              <a:gd name="connsiteY0" fmla="*/ 877896 h 5267272"/>
              <a:gd name="connsiteX1" fmla="*/ 877896 w 8807973"/>
              <a:gd name="connsiteY1" fmla="*/ 0 h 5267272"/>
              <a:gd name="connsiteX2" fmla="*/ 1467996 w 8807973"/>
              <a:gd name="connsiteY2" fmla="*/ 0 h 5267272"/>
              <a:gd name="connsiteX3" fmla="*/ 1467996 w 8807973"/>
              <a:gd name="connsiteY3" fmla="*/ 0 h 5267272"/>
              <a:gd name="connsiteX4" fmla="*/ 3669989 w 8807973"/>
              <a:gd name="connsiteY4" fmla="*/ 0 h 5267272"/>
              <a:gd name="connsiteX5" fmla="*/ 7930077 w 8807973"/>
              <a:gd name="connsiteY5" fmla="*/ 0 h 5267272"/>
              <a:gd name="connsiteX6" fmla="*/ 8807973 w 8807973"/>
              <a:gd name="connsiteY6" fmla="*/ 877896 h 5267272"/>
              <a:gd name="connsiteX7" fmla="*/ 8807973 w 8807973"/>
              <a:gd name="connsiteY7" fmla="*/ 3072575 h 5267272"/>
              <a:gd name="connsiteX8" fmla="*/ 8807973 w 8807973"/>
              <a:gd name="connsiteY8" fmla="*/ 3072575 h 5267272"/>
              <a:gd name="connsiteX9" fmla="*/ 8807973 w 8807973"/>
              <a:gd name="connsiteY9" fmla="*/ 4389393 h 5267272"/>
              <a:gd name="connsiteX10" fmla="*/ 8807973 w 8807973"/>
              <a:gd name="connsiteY10" fmla="*/ 4389376 h 5267272"/>
              <a:gd name="connsiteX11" fmla="*/ 7930077 w 8807973"/>
              <a:gd name="connsiteY11" fmla="*/ 5267272 h 5267272"/>
              <a:gd name="connsiteX12" fmla="*/ 3669989 w 8807973"/>
              <a:gd name="connsiteY12" fmla="*/ 5267272 h 5267272"/>
              <a:gd name="connsiteX13" fmla="*/ 2569021 w 8807973"/>
              <a:gd name="connsiteY13" fmla="*/ 5925681 h 5267272"/>
              <a:gd name="connsiteX14" fmla="*/ 1467996 w 8807973"/>
              <a:gd name="connsiteY14" fmla="*/ 5267272 h 5267272"/>
              <a:gd name="connsiteX15" fmla="*/ 877896 w 8807973"/>
              <a:gd name="connsiteY15" fmla="*/ 5267272 h 5267272"/>
              <a:gd name="connsiteX16" fmla="*/ 0 w 8807973"/>
              <a:gd name="connsiteY16" fmla="*/ 4389376 h 5267272"/>
              <a:gd name="connsiteX17" fmla="*/ 0 w 8807973"/>
              <a:gd name="connsiteY17" fmla="*/ 4389393 h 5267272"/>
              <a:gd name="connsiteX18" fmla="*/ 0 w 8807973"/>
              <a:gd name="connsiteY18" fmla="*/ 3072575 h 5267272"/>
              <a:gd name="connsiteX19" fmla="*/ 0 w 8807973"/>
              <a:gd name="connsiteY19" fmla="*/ 3072575 h 5267272"/>
              <a:gd name="connsiteX20" fmla="*/ 0 w 8807973"/>
              <a:gd name="connsiteY20" fmla="*/ 877896 h 5267272"/>
              <a:gd name="connsiteX0" fmla="*/ 0 w 8807973"/>
              <a:gd name="connsiteY0" fmla="*/ 877896 h 5925681"/>
              <a:gd name="connsiteX1" fmla="*/ 877896 w 8807973"/>
              <a:gd name="connsiteY1" fmla="*/ 0 h 5925681"/>
              <a:gd name="connsiteX2" fmla="*/ 1467996 w 8807973"/>
              <a:gd name="connsiteY2" fmla="*/ 0 h 5925681"/>
              <a:gd name="connsiteX3" fmla="*/ 1467996 w 8807973"/>
              <a:gd name="connsiteY3" fmla="*/ 0 h 5925681"/>
              <a:gd name="connsiteX4" fmla="*/ 3669989 w 8807973"/>
              <a:gd name="connsiteY4" fmla="*/ 0 h 5925681"/>
              <a:gd name="connsiteX5" fmla="*/ 7930077 w 8807973"/>
              <a:gd name="connsiteY5" fmla="*/ 0 h 5925681"/>
              <a:gd name="connsiteX6" fmla="*/ 8807973 w 8807973"/>
              <a:gd name="connsiteY6" fmla="*/ 877896 h 5925681"/>
              <a:gd name="connsiteX7" fmla="*/ 8807973 w 8807973"/>
              <a:gd name="connsiteY7" fmla="*/ 3072575 h 5925681"/>
              <a:gd name="connsiteX8" fmla="*/ 8807973 w 8807973"/>
              <a:gd name="connsiteY8" fmla="*/ 3072575 h 5925681"/>
              <a:gd name="connsiteX9" fmla="*/ 8807973 w 8807973"/>
              <a:gd name="connsiteY9" fmla="*/ 4389393 h 5925681"/>
              <a:gd name="connsiteX10" fmla="*/ 8807973 w 8807973"/>
              <a:gd name="connsiteY10" fmla="*/ 4389376 h 5925681"/>
              <a:gd name="connsiteX11" fmla="*/ 7930077 w 8807973"/>
              <a:gd name="connsiteY11" fmla="*/ 5267272 h 5925681"/>
              <a:gd name="connsiteX12" fmla="*/ 6576962 w 8807973"/>
              <a:gd name="connsiteY12" fmla="*/ 5280920 h 5925681"/>
              <a:gd name="connsiteX13" fmla="*/ 2569021 w 8807973"/>
              <a:gd name="connsiteY13" fmla="*/ 5925681 h 5925681"/>
              <a:gd name="connsiteX14" fmla="*/ 1467996 w 8807973"/>
              <a:gd name="connsiteY14" fmla="*/ 5267272 h 5925681"/>
              <a:gd name="connsiteX15" fmla="*/ 877896 w 8807973"/>
              <a:gd name="connsiteY15" fmla="*/ 5267272 h 5925681"/>
              <a:gd name="connsiteX16" fmla="*/ 0 w 8807973"/>
              <a:gd name="connsiteY16" fmla="*/ 4389376 h 5925681"/>
              <a:gd name="connsiteX17" fmla="*/ 0 w 8807973"/>
              <a:gd name="connsiteY17" fmla="*/ 4389393 h 5925681"/>
              <a:gd name="connsiteX18" fmla="*/ 0 w 8807973"/>
              <a:gd name="connsiteY18" fmla="*/ 3072575 h 5925681"/>
              <a:gd name="connsiteX19" fmla="*/ 0 w 8807973"/>
              <a:gd name="connsiteY19" fmla="*/ 3072575 h 5925681"/>
              <a:gd name="connsiteX20" fmla="*/ 0 w 8807973"/>
              <a:gd name="connsiteY20" fmla="*/ 877896 h 5925681"/>
              <a:gd name="connsiteX0" fmla="*/ 0 w 8807973"/>
              <a:gd name="connsiteY0" fmla="*/ 877896 h 5925681"/>
              <a:gd name="connsiteX1" fmla="*/ 877896 w 8807973"/>
              <a:gd name="connsiteY1" fmla="*/ 0 h 5925681"/>
              <a:gd name="connsiteX2" fmla="*/ 1467996 w 8807973"/>
              <a:gd name="connsiteY2" fmla="*/ 0 h 5925681"/>
              <a:gd name="connsiteX3" fmla="*/ 1467996 w 8807973"/>
              <a:gd name="connsiteY3" fmla="*/ 0 h 5925681"/>
              <a:gd name="connsiteX4" fmla="*/ 3669989 w 8807973"/>
              <a:gd name="connsiteY4" fmla="*/ 0 h 5925681"/>
              <a:gd name="connsiteX5" fmla="*/ 7930077 w 8807973"/>
              <a:gd name="connsiteY5" fmla="*/ 0 h 5925681"/>
              <a:gd name="connsiteX6" fmla="*/ 8807973 w 8807973"/>
              <a:gd name="connsiteY6" fmla="*/ 877896 h 5925681"/>
              <a:gd name="connsiteX7" fmla="*/ 8807973 w 8807973"/>
              <a:gd name="connsiteY7" fmla="*/ 3072575 h 5925681"/>
              <a:gd name="connsiteX8" fmla="*/ 8807973 w 8807973"/>
              <a:gd name="connsiteY8" fmla="*/ 3072575 h 5925681"/>
              <a:gd name="connsiteX9" fmla="*/ 8807973 w 8807973"/>
              <a:gd name="connsiteY9" fmla="*/ 4389393 h 5925681"/>
              <a:gd name="connsiteX10" fmla="*/ 8807973 w 8807973"/>
              <a:gd name="connsiteY10" fmla="*/ 4389376 h 5925681"/>
              <a:gd name="connsiteX11" fmla="*/ 7930077 w 8807973"/>
              <a:gd name="connsiteY11" fmla="*/ 5267272 h 5925681"/>
              <a:gd name="connsiteX12" fmla="*/ 6576962 w 8807973"/>
              <a:gd name="connsiteY12" fmla="*/ 5280920 h 5925681"/>
              <a:gd name="connsiteX13" fmla="*/ 2569021 w 8807973"/>
              <a:gd name="connsiteY13" fmla="*/ 5925681 h 5925681"/>
              <a:gd name="connsiteX14" fmla="*/ 4838993 w 8807973"/>
              <a:gd name="connsiteY14" fmla="*/ 5376454 h 5925681"/>
              <a:gd name="connsiteX15" fmla="*/ 877896 w 8807973"/>
              <a:gd name="connsiteY15" fmla="*/ 5267272 h 5925681"/>
              <a:gd name="connsiteX16" fmla="*/ 0 w 8807973"/>
              <a:gd name="connsiteY16" fmla="*/ 4389376 h 5925681"/>
              <a:gd name="connsiteX17" fmla="*/ 0 w 8807973"/>
              <a:gd name="connsiteY17" fmla="*/ 4389393 h 5925681"/>
              <a:gd name="connsiteX18" fmla="*/ 0 w 8807973"/>
              <a:gd name="connsiteY18" fmla="*/ 3072575 h 5925681"/>
              <a:gd name="connsiteX19" fmla="*/ 0 w 8807973"/>
              <a:gd name="connsiteY19" fmla="*/ 3072575 h 5925681"/>
              <a:gd name="connsiteX20" fmla="*/ 0 w 8807973"/>
              <a:gd name="connsiteY20" fmla="*/ 877896 h 5925681"/>
              <a:gd name="connsiteX0" fmla="*/ 0 w 8807973"/>
              <a:gd name="connsiteY0" fmla="*/ 877896 h 5857442"/>
              <a:gd name="connsiteX1" fmla="*/ 877896 w 8807973"/>
              <a:gd name="connsiteY1" fmla="*/ 0 h 5857442"/>
              <a:gd name="connsiteX2" fmla="*/ 1467996 w 8807973"/>
              <a:gd name="connsiteY2" fmla="*/ 0 h 5857442"/>
              <a:gd name="connsiteX3" fmla="*/ 1467996 w 8807973"/>
              <a:gd name="connsiteY3" fmla="*/ 0 h 5857442"/>
              <a:gd name="connsiteX4" fmla="*/ 3669989 w 8807973"/>
              <a:gd name="connsiteY4" fmla="*/ 0 h 5857442"/>
              <a:gd name="connsiteX5" fmla="*/ 7930077 w 8807973"/>
              <a:gd name="connsiteY5" fmla="*/ 0 h 5857442"/>
              <a:gd name="connsiteX6" fmla="*/ 8807973 w 8807973"/>
              <a:gd name="connsiteY6" fmla="*/ 877896 h 5857442"/>
              <a:gd name="connsiteX7" fmla="*/ 8807973 w 8807973"/>
              <a:gd name="connsiteY7" fmla="*/ 3072575 h 5857442"/>
              <a:gd name="connsiteX8" fmla="*/ 8807973 w 8807973"/>
              <a:gd name="connsiteY8" fmla="*/ 3072575 h 5857442"/>
              <a:gd name="connsiteX9" fmla="*/ 8807973 w 8807973"/>
              <a:gd name="connsiteY9" fmla="*/ 4389393 h 5857442"/>
              <a:gd name="connsiteX10" fmla="*/ 8807973 w 8807973"/>
              <a:gd name="connsiteY10" fmla="*/ 4389376 h 5857442"/>
              <a:gd name="connsiteX11" fmla="*/ 7930077 w 8807973"/>
              <a:gd name="connsiteY11" fmla="*/ 5267272 h 5857442"/>
              <a:gd name="connsiteX12" fmla="*/ 6576962 w 8807973"/>
              <a:gd name="connsiteY12" fmla="*/ 5280920 h 5857442"/>
              <a:gd name="connsiteX13" fmla="*/ 6758884 w 8807973"/>
              <a:gd name="connsiteY13" fmla="*/ 5857442 h 5857442"/>
              <a:gd name="connsiteX14" fmla="*/ 4838993 w 8807973"/>
              <a:gd name="connsiteY14" fmla="*/ 5376454 h 5857442"/>
              <a:gd name="connsiteX15" fmla="*/ 877896 w 8807973"/>
              <a:gd name="connsiteY15" fmla="*/ 5267272 h 5857442"/>
              <a:gd name="connsiteX16" fmla="*/ 0 w 8807973"/>
              <a:gd name="connsiteY16" fmla="*/ 4389376 h 5857442"/>
              <a:gd name="connsiteX17" fmla="*/ 0 w 8807973"/>
              <a:gd name="connsiteY17" fmla="*/ 4389393 h 5857442"/>
              <a:gd name="connsiteX18" fmla="*/ 0 w 8807973"/>
              <a:gd name="connsiteY18" fmla="*/ 3072575 h 5857442"/>
              <a:gd name="connsiteX19" fmla="*/ 0 w 8807973"/>
              <a:gd name="connsiteY19" fmla="*/ 3072575 h 5857442"/>
              <a:gd name="connsiteX20" fmla="*/ 0 w 8807973"/>
              <a:gd name="connsiteY20" fmla="*/ 877896 h 5857442"/>
              <a:gd name="connsiteX0" fmla="*/ 0 w 8807973"/>
              <a:gd name="connsiteY0" fmla="*/ 877896 h 5857442"/>
              <a:gd name="connsiteX1" fmla="*/ 877896 w 8807973"/>
              <a:gd name="connsiteY1" fmla="*/ 0 h 5857442"/>
              <a:gd name="connsiteX2" fmla="*/ 1467996 w 8807973"/>
              <a:gd name="connsiteY2" fmla="*/ 0 h 5857442"/>
              <a:gd name="connsiteX3" fmla="*/ 1467996 w 8807973"/>
              <a:gd name="connsiteY3" fmla="*/ 0 h 5857442"/>
              <a:gd name="connsiteX4" fmla="*/ 3669989 w 8807973"/>
              <a:gd name="connsiteY4" fmla="*/ 0 h 5857442"/>
              <a:gd name="connsiteX5" fmla="*/ 7930077 w 8807973"/>
              <a:gd name="connsiteY5" fmla="*/ 0 h 5857442"/>
              <a:gd name="connsiteX6" fmla="*/ 8807973 w 8807973"/>
              <a:gd name="connsiteY6" fmla="*/ 877896 h 5857442"/>
              <a:gd name="connsiteX7" fmla="*/ 8807973 w 8807973"/>
              <a:gd name="connsiteY7" fmla="*/ 3072575 h 5857442"/>
              <a:gd name="connsiteX8" fmla="*/ 8807973 w 8807973"/>
              <a:gd name="connsiteY8" fmla="*/ 3072575 h 5857442"/>
              <a:gd name="connsiteX9" fmla="*/ 8807973 w 8807973"/>
              <a:gd name="connsiteY9" fmla="*/ 4389393 h 5857442"/>
              <a:gd name="connsiteX10" fmla="*/ 8807973 w 8807973"/>
              <a:gd name="connsiteY10" fmla="*/ 4389376 h 5857442"/>
              <a:gd name="connsiteX11" fmla="*/ 7930077 w 8807973"/>
              <a:gd name="connsiteY11" fmla="*/ 5267272 h 5857442"/>
              <a:gd name="connsiteX12" fmla="*/ 7013690 w 8807973"/>
              <a:gd name="connsiteY12" fmla="*/ 5267272 h 5857442"/>
              <a:gd name="connsiteX13" fmla="*/ 6758884 w 8807973"/>
              <a:gd name="connsiteY13" fmla="*/ 5857442 h 5857442"/>
              <a:gd name="connsiteX14" fmla="*/ 4838993 w 8807973"/>
              <a:gd name="connsiteY14" fmla="*/ 5376454 h 5857442"/>
              <a:gd name="connsiteX15" fmla="*/ 877896 w 8807973"/>
              <a:gd name="connsiteY15" fmla="*/ 5267272 h 5857442"/>
              <a:gd name="connsiteX16" fmla="*/ 0 w 8807973"/>
              <a:gd name="connsiteY16" fmla="*/ 4389376 h 5857442"/>
              <a:gd name="connsiteX17" fmla="*/ 0 w 8807973"/>
              <a:gd name="connsiteY17" fmla="*/ 4389393 h 5857442"/>
              <a:gd name="connsiteX18" fmla="*/ 0 w 8807973"/>
              <a:gd name="connsiteY18" fmla="*/ 3072575 h 5857442"/>
              <a:gd name="connsiteX19" fmla="*/ 0 w 8807973"/>
              <a:gd name="connsiteY19" fmla="*/ 3072575 h 5857442"/>
              <a:gd name="connsiteX20" fmla="*/ 0 w 8807973"/>
              <a:gd name="connsiteY20" fmla="*/ 877896 h 5857442"/>
              <a:gd name="connsiteX0" fmla="*/ 0 w 8807973"/>
              <a:gd name="connsiteY0" fmla="*/ 877896 h 5857442"/>
              <a:gd name="connsiteX1" fmla="*/ 877896 w 8807973"/>
              <a:gd name="connsiteY1" fmla="*/ 0 h 5857442"/>
              <a:gd name="connsiteX2" fmla="*/ 1467996 w 8807973"/>
              <a:gd name="connsiteY2" fmla="*/ 0 h 5857442"/>
              <a:gd name="connsiteX3" fmla="*/ 1467996 w 8807973"/>
              <a:gd name="connsiteY3" fmla="*/ 0 h 5857442"/>
              <a:gd name="connsiteX4" fmla="*/ 3669989 w 8807973"/>
              <a:gd name="connsiteY4" fmla="*/ 0 h 5857442"/>
              <a:gd name="connsiteX5" fmla="*/ 7930077 w 8807973"/>
              <a:gd name="connsiteY5" fmla="*/ 0 h 5857442"/>
              <a:gd name="connsiteX6" fmla="*/ 8807973 w 8807973"/>
              <a:gd name="connsiteY6" fmla="*/ 877896 h 5857442"/>
              <a:gd name="connsiteX7" fmla="*/ 8807973 w 8807973"/>
              <a:gd name="connsiteY7" fmla="*/ 3072575 h 5857442"/>
              <a:gd name="connsiteX8" fmla="*/ 8807973 w 8807973"/>
              <a:gd name="connsiteY8" fmla="*/ 3072575 h 5857442"/>
              <a:gd name="connsiteX9" fmla="*/ 8807973 w 8807973"/>
              <a:gd name="connsiteY9" fmla="*/ 4389393 h 5857442"/>
              <a:gd name="connsiteX10" fmla="*/ 8807973 w 8807973"/>
              <a:gd name="connsiteY10" fmla="*/ 4389376 h 5857442"/>
              <a:gd name="connsiteX11" fmla="*/ 7930077 w 8807973"/>
              <a:gd name="connsiteY11" fmla="*/ 5267272 h 5857442"/>
              <a:gd name="connsiteX12" fmla="*/ 7013690 w 8807973"/>
              <a:gd name="connsiteY12" fmla="*/ 5267272 h 5857442"/>
              <a:gd name="connsiteX13" fmla="*/ 6758884 w 8807973"/>
              <a:gd name="connsiteY13" fmla="*/ 5857442 h 5857442"/>
              <a:gd name="connsiteX14" fmla="*/ 5412198 w 8807973"/>
              <a:gd name="connsiteY14" fmla="*/ 5349158 h 5857442"/>
              <a:gd name="connsiteX15" fmla="*/ 877896 w 8807973"/>
              <a:gd name="connsiteY15" fmla="*/ 5267272 h 5857442"/>
              <a:gd name="connsiteX16" fmla="*/ 0 w 8807973"/>
              <a:gd name="connsiteY16" fmla="*/ 4389376 h 5857442"/>
              <a:gd name="connsiteX17" fmla="*/ 0 w 8807973"/>
              <a:gd name="connsiteY17" fmla="*/ 4389393 h 5857442"/>
              <a:gd name="connsiteX18" fmla="*/ 0 w 8807973"/>
              <a:gd name="connsiteY18" fmla="*/ 3072575 h 5857442"/>
              <a:gd name="connsiteX19" fmla="*/ 0 w 8807973"/>
              <a:gd name="connsiteY19" fmla="*/ 3072575 h 5857442"/>
              <a:gd name="connsiteX20" fmla="*/ 0 w 8807973"/>
              <a:gd name="connsiteY20" fmla="*/ 877896 h 5857442"/>
              <a:gd name="connsiteX0" fmla="*/ 0 w 8807973"/>
              <a:gd name="connsiteY0" fmla="*/ 877896 h 5884738"/>
              <a:gd name="connsiteX1" fmla="*/ 877896 w 8807973"/>
              <a:gd name="connsiteY1" fmla="*/ 0 h 5884738"/>
              <a:gd name="connsiteX2" fmla="*/ 1467996 w 8807973"/>
              <a:gd name="connsiteY2" fmla="*/ 0 h 5884738"/>
              <a:gd name="connsiteX3" fmla="*/ 1467996 w 8807973"/>
              <a:gd name="connsiteY3" fmla="*/ 0 h 5884738"/>
              <a:gd name="connsiteX4" fmla="*/ 3669989 w 8807973"/>
              <a:gd name="connsiteY4" fmla="*/ 0 h 5884738"/>
              <a:gd name="connsiteX5" fmla="*/ 7930077 w 8807973"/>
              <a:gd name="connsiteY5" fmla="*/ 0 h 5884738"/>
              <a:gd name="connsiteX6" fmla="*/ 8807973 w 8807973"/>
              <a:gd name="connsiteY6" fmla="*/ 877896 h 5884738"/>
              <a:gd name="connsiteX7" fmla="*/ 8807973 w 8807973"/>
              <a:gd name="connsiteY7" fmla="*/ 3072575 h 5884738"/>
              <a:gd name="connsiteX8" fmla="*/ 8807973 w 8807973"/>
              <a:gd name="connsiteY8" fmla="*/ 3072575 h 5884738"/>
              <a:gd name="connsiteX9" fmla="*/ 8807973 w 8807973"/>
              <a:gd name="connsiteY9" fmla="*/ 4389393 h 5884738"/>
              <a:gd name="connsiteX10" fmla="*/ 8807973 w 8807973"/>
              <a:gd name="connsiteY10" fmla="*/ 4389376 h 5884738"/>
              <a:gd name="connsiteX11" fmla="*/ 7930077 w 8807973"/>
              <a:gd name="connsiteY11" fmla="*/ 5267272 h 5884738"/>
              <a:gd name="connsiteX12" fmla="*/ 7013690 w 8807973"/>
              <a:gd name="connsiteY12" fmla="*/ 5267272 h 5884738"/>
              <a:gd name="connsiteX13" fmla="*/ 6608758 w 8807973"/>
              <a:gd name="connsiteY13" fmla="*/ 5884738 h 5884738"/>
              <a:gd name="connsiteX14" fmla="*/ 5412198 w 8807973"/>
              <a:gd name="connsiteY14" fmla="*/ 5349158 h 5884738"/>
              <a:gd name="connsiteX15" fmla="*/ 877896 w 8807973"/>
              <a:gd name="connsiteY15" fmla="*/ 5267272 h 5884738"/>
              <a:gd name="connsiteX16" fmla="*/ 0 w 8807973"/>
              <a:gd name="connsiteY16" fmla="*/ 4389376 h 5884738"/>
              <a:gd name="connsiteX17" fmla="*/ 0 w 8807973"/>
              <a:gd name="connsiteY17" fmla="*/ 4389393 h 5884738"/>
              <a:gd name="connsiteX18" fmla="*/ 0 w 8807973"/>
              <a:gd name="connsiteY18" fmla="*/ 3072575 h 5884738"/>
              <a:gd name="connsiteX19" fmla="*/ 0 w 8807973"/>
              <a:gd name="connsiteY19" fmla="*/ 3072575 h 5884738"/>
              <a:gd name="connsiteX20" fmla="*/ 0 w 8807973"/>
              <a:gd name="connsiteY20" fmla="*/ 877896 h 5884738"/>
              <a:gd name="connsiteX0" fmla="*/ 0 w 8807973"/>
              <a:gd name="connsiteY0" fmla="*/ 877896 h 5884738"/>
              <a:gd name="connsiteX1" fmla="*/ 877896 w 8807973"/>
              <a:gd name="connsiteY1" fmla="*/ 0 h 5884738"/>
              <a:gd name="connsiteX2" fmla="*/ 1467996 w 8807973"/>
              <a:gd name="connsiteY2" fmla="*/ 0 h 5884738"/>
              <a:gd name="connsiteX3" fmla="*/ 1467996 w 8807973"/>
              <a:gd name="connsiteY3" fmla="*/ 0 h 5884738"/>
              <a:gd name="connsiteX4" fmla="*/ 3669989 w 8807973"/>
              <a:gd name="connsiteY4" fmla="*/ 0 h 5884738"/>
              <a:gd name="connsiteX5" fmla="*/ 7930077 w 8807973"/>
              <a:gd name="connsiteY5" fmla="*/ 0 h 5884738"/>
              <a:gd name="connsiteX6" fmla="*/ 8807973 w 8807973"/>
              <a:gd name="connsiteY6" fmla="*/ 877896 h 5884738"/>
              <a:gd name="connsiteX7" fmla="*/ 8807973 w 8807973"/>
              <a:gd name="connsiteY7" fmla="*/ 3072575 h 5884738"/>
              <a:gd name="connsiteX8" fmla="*/ 8807973 w 8807973"/>
              <a:gd name="connsiteY8" fmla="*/ 3072575 h 5884738"/>
              <a:gd name="connsiteX9" fmla="*/ 8807973 w 8807973"/>
              <a:gd name="connsiteY9" fmla="*/ 4389393 h 5884738"/>
              <a:gd name="connsiteX10" fmla="*/ 8807973 w 8807973"/>
              <a:gd name="connsiteY10" fmla="*/ 4389376 h 5884738"/>
              <a:gd name="connsiteX11" fmla="*/ 7930077 w 8807973"/>
              <a:gd name="connsiteY11" fmla="*/ 5267272 h 5884738"/>
              <a:gd name="connsiteX12" fmla="*/ 7232054 w 8807973"/>
              <a:gd name="connsiteY12" fmla="*/ 5280920 h 5884738"/>
              <a:gd name="connsiteX13" fmla="*/ 6608758 w 8807973"/>
              <a:gd name="connsiteY13" fmla="*/ 5884738 h 5884738"/>
              <a:gd name="connsiteX14" fmla="*/ 5412198 w 8807973"/>
              <a:gd name="connsiteY14" fmla="*/ 5349158 h 5884738"/>
              <a:gd name="connsiteX15" fmla="*/ 877896 w 8807973"/>
              <a:gd name="connsiteY15" fmla="*/ 5267272 h 5884738"/>
              <a:gd name="connsiteX16" fmla="*/ 0 w 8807973"/>
              <a:gd name="connsiteY16" fmla="*/ 4389376 h 5884738"/>
              <a:gd name="connsiteX17" fmla="*/ 0 w 8807973"/>
              <a:gd name="connsiteY17" fmla="*/ 4389393 h 5884738"/>
              <a:gd name="connsiteX18" fmla="*/ 0 w 8807973"/>
              <a:gd name="connsiteY18" fmla="*/ 3072575 h 5884738"/>
              <a:gd name="connsiteX19" fmla="*/ 0 w 8807973"/>
              <a:gd name="connsiteY19" fmla="*/ 3072575 h 5884738"/>
              <a:gd name="connsiteX20" fmla="*/ 0 w 8807973"/>
              <a:gd name="connsiteY20" fmla="*/ 877896 h 5884738"/>
              <a:gd name="connsiteX0" fmla="*/ 0 w 8807973"/>
              <a:gd name="connsiteY0" fmla="*/ 877896 h 5884738"/>
              <a:gd name="connsiteX1" fmla="*/ 877896 w 8807973"/>
              <a:gd name="connsiteY1" fmla="*/ 0 h 5884738"/>
              <a:gd name="connsiteX2" fmla="*/ 1467996 w 8807973"/>
              <a:gd name="connsiteY2" fmla="*/ 0 h 5884738"/>
              <a:gd name="connsiteX3" fmla="*/ 1467996 w 8807973"/>
              <a:gd name="connsiteY3" fmla="*/ 0 h 5884738"/>
              <a:gd name="connsiteX4" fmla="*/ 3669989 w 8807973"/>
              <a:gd name="connsiteY4" fmla="*/ 0 h 5884738"/>
              <a:gd name="connsiteX5" fmla="*/ 7930077 w 8807973"/>
              <a:gd name="connsiteY5" fmla="*/ 0 h 5884738"/>
              <a:gd name="connsiteX6" fmla="*/ 8807973 w 8807973"/>
              <a:gd name="connsiteY6" fmla="*/ 877896 h 5884738"/>
              <a:gd name="connsiteX7" fmla="*/ 8807973 w 8807973"/>
              <a:gd name="connsiteY7" fmla="*/ 3072575 h 5884738"/>
              <a:gd name="connsiteX8" fmla="*/ 8807973 w 8807973"/>
              <a:gd name="connsiteY8" fmla="*/ 3072575 h 5884738"/>
              <a:gd name="connsiteX9" fmla="*/ 8807973 w 8807973"/>
              <a:gd name="connsiteY9" fmla="*/ 4389393 h 5884738"/>
              <a:gd name="connsiteX10" fmla="*/ 8807973 w 8807973"/>
              <a:gd name="connsiteY10" fmla="*/ 4389376 h 5884738"/>
              <a:gd name="connsiteX11" fmla="*/ 7930077 w 8807973"/>
              <a:gd name="connsiteY11" fmla="*/ 5267272 h 5884738"/>
              <a:gd name="connsiteX12" fmla="*/ 7232054 w 8807973"/>
              <a:gd name="connsiteY12" fmla="*/ 5280920 h 5884738"/>
              <a:gd name="connsiteX13" fmla="*/ 6608758 w 8807973"/>
              <a:gd name="connsiteY13" fmla="*/ 5884738 h 5884738"/>
              <a:gd name="connsiteX14" fmla="*/ 5685153 w 8807973"/>
              <a:gd name="connsiteY14" fmla="*/ 5349158 h 5884738"/>
              <a:gd name="connsiteX15" fmla="*/ 877896 w 8807973"/>
              <a:gd name="connsiteY15" fmla="*/ 5267272 h 5884738"/>
              <a:gd name="connsiteX16" fmla="*/ 0 w 8807973"/>
              <a:gd name="connsiteY16" fmla="*/ 4389376 h 5884738"/>
              <a:gd name="connsiteX17" fmla="*/ 0 w 8807973"/>
              <a:gd name="connsiteY17" fmla="*/ 4389393 h 5884738"/>
              <a:gd name="connsiteX18" fmla="*/ 0 w 8807973"/>
              <a:gd name="connsiteY18" fmla="*/ 3072575 h 5884738"/>
              <a:gd name="connsiteX19" fmla="*/ 0 w 8807973"/>
              <a:gd name="connsiteY19" fmla="*/ 3072575 h 5884738"/>
              <a:gd name="connsiteX20" fmla="*/ 0 w 8807973"/>
              <a:gd name="connsiteY20" fmla="*/ 877896 h 5884738"/>
              <a:gd name="connsiteX0" fmla="*/ 0 w 8807973"/>
              <a:gd name="connsiteY0" fmla="*/ 877896 h 5884738"/>
              <a:gd name="connsiteX1" fmla="*/ 877896 w 8807973"/>
              <a:gd name="connsiteY1" fmla="*/ 0 h 5884738"/>
              <a:gd name="connsiteX2" fmla="*/ 1467996 w 8807973"/>
              <a:gd name="connsiteY2" fmla="*/ 0 h 5884738"/>
              <a:gd name="connsiteX3" fmla="*/ 1467996 w 8807973"/>
              <a:gd name="connsiteY3" fmla="*/ 0 h 5884738"/>
              <a:gd name="connsiteX4" fmla="*/ 3669989 w 8807973"/>
              <a:gd name="connsiteY4" fmla="*/ 0 h 5884738"/>
              <a:gd name="connsiteX5" fmla="*/ 7930077 w 8807973"/>
              <a:gd name="connsiteY5" fmla="*/ 0 h 5884738"/>
              <a:gd name="connsiteX6" fmla="*/ 8807973 w 8807973"/>
              <a:gd name="connsiteY6" fmla="*/ 877896 h 5884738"/>
              <a:gd name="connsiteX7" fmla="*/ 8807973 w 8807973"/>
              <a:gd name="connsiteY7" fmla="*/ 3072575 h 5884738"/>
              <a:gd name="connsiteX8" fmla="*/ 8807973 w 8807973"/>
              <a:gd name="connsiteY8" fmla="*/ 3072575 h 5884738"/>
              <a:gd name="connsiteX9" fmla="*/ 8807973 w 8807973"/>
              <a:gd name="connsiteY9" fmla="*/ 4389393 h 5884738"/>
              <a:gd name="connsiteX10" fmla="*/ 8807973 w 8807973"/>
              <a:gd name="connsiteY10" fmla="*/ 4389376 h 5884738"/>
              <a:gd name="connsiteX11" fmla="*/ 7930077 w 8807973"/>
              <a:gd name="connsiteY11" fmla="*/ 5267272 h 5884738"/>
              <a:gd name="connsiteX12" fmla="*/ 7232054 w 8807973"/>
              <a:gd name="connsiteY12" fmla="*/ 5280920 h 5884738"/>
              <a:gd name="connsiteX13" fmla="*/ 6608758 w 8807973"/>
              <a:gd name="connsiteY13" fmla="*/ 5884738 h 5884738"/>
              <a:gd name="connsiteX14" fmla="*/ 5685153 w 8807973"/>
              <a:gd name="connsiteY14" fmla="*/ 5335511 h 5884738"/>
              <a:gd name="connsiteX15" fmla="*/ 877896 w 8807973"/>
              <a:gd name="connsiteY15" fmla="*/ 5267272 h 5884738"/>
              <a:gd name="connsiteX16" fmla="*/ 0 w 8807973"/>
              <a:gd name="connsiteY16" fmla="*/ 4389376 h 5884738"/>
              <a:gd name="connsiteX17" fmla="*/ 0 w 8807973"/>
              <a:gd name="connsiteY17" fmla="*/ 4389393 h 5884738"/>
              <a:gd name="connsiteX18" fmla="*/ 0 w 8807973"/>
              <a:gd name="connsiteY18" fmla="*/ 3072575 h 5884738"/>
              <a:gd name="connsiteX19" fmla="*/ 0 w 8807973"/>
              <a:gd name="connsiteY19" fmla="*/ 3072575 h 5884738"/>
              <a:gd name="connsiteX20" fmla="*/ 0 w 8807973"/>
              <a:gd name="connsiteY20" fmla="*/ 877896 h 5884738"/>
              <a:gd name="connsiteX0" fmla="*/ 0 w 8807973"/>
              <a:gd name="connsiteY0" fmla="*/ 877896 h 5884738"/>
              <a:gd name="connsiteX1" fmla="*/ 877896 w 8807973"/>
              <a:gd name="connsiteY1" fmla="*/ 0 h 5884738"/>
              <a:gd name="connsiteX2" fmla="*/ 1467996 w 8807973"/>
              <a:gd name="connsiteY2" fmla="*/ 0 h 5884738"/>
              <a:gd name="connsiteX3" fmla="*/ 1467996 w 8807973"/>
              <a:gd name="connsiteY3" fmla="*/ 0 h 5884738"/>
              <a:gd name="connsiteX4" fmla="*/ 3669989 w 8807973"/>
              <a:gd name="connsiteY4" fmla="*/ 0 h 5884738"/>
              <a:gd name="connsiteX5" fmla="*/ 7930077 w 8807973"/>
              <a:gd name="connsiteY5" fmla="*/ 0 h 5884738"/>
              <a:gd name="connsiteX6" fmla="*/ 8807973 w 8807973"/>
              <a:gd name="connsiteY6" fmla="*/ 877896 h 5884738"/>
              <a:gd name="connsiteX7" fmla="*/ 8807973 w 8807973"/>
              <a:gd name="connsiteY7" fmla="*/ 3072575 h 5884738"/>
              <a:gd name="connsiteX8" fmla="*/ 8807973 w 8807973"/>
              <a:gd name="connsiteY8" fmla="*/ 3072575 h 5884738"/>
              <a:gd name="connsiteX9" fmla="*/ 8807973 w 8807973"/>
              <a:gd name="connsiteY9" fmla="*/ 4389393 h 5884738"/>
              <a:gd name="connsiteX10" fmla="*/ 8807973 w 8807973"/>
              <a:gd name="connsiteY10" fmla="*/ 4389376 h 5884738"/>
              <a:gd name="connsiteX11" fmla="*/ 7930077 w 8807973"/>
              <a:gd name="connsiteY11" fmla="*/ 5267272 h 5884738"/>
              <a:gd name="connsiteX12" fmla="*/ 7232054 w 8807973"/>
              <a:gd name="connsiteY12" fmla="*/ 5280920 h 5884738"/>
              <a:gd name="connsiteX13" fmla="*/ 6608758 w 8807973"/>
              <a:gd name="connsiteY13" fmla="*/ 5884738 h 5884738"/>
              <a:gd name="connsiteX14" fmla="*/ 5685153 w 8807973"/>
              <a:gd name="connsiteY14" fmla="*/ 5307505 h 5884738"/>
              <a:gd name="connsiteX15" fmla="*/ 877896 w 8807973"/>
              <a:gd name="connsiteY15" fmla="*/ 5267272 h 5884738"/>
              <a:gd name="connsiteX16" fmla="*/ 0 w 8807973"/>
              <a:gd name="connsiteY16" fmla="*/ 4389376 h 5884738"/>
              <a:gd name="connsiteX17" fmla="*/ 0 w 8807973"/>
              <a:gd name="connsiteY17" fmla="*/ 4389393 h 5884738"/>
              <a:gd name="connsiteX18" fmla="*/ 0 w 8807973"/>
              <a:gd name="connsiteY18" fmla="*/ 3072575 h 5884738"/>
              <a:gd name="connsiteX19" fmla="*/ 0 w 8807973"/>
              <a:gd name="connsiteY19" fmla="*/ 3072575 h 5884738"/>
              <a:gd name="connsiteX20" fmla="*/ 0 w 8807973"/>
              <a:gd name="connsiteY20" fmla="*/ 877896 h 5884738"/>
              <a:gd name="connsiteX0" fmla="*/ 0 w 8807973"/>
              <a:gd name="connsiteY0" fmla="*/ 877896 h 5884738"/>
              <a:gd name="connsiteX1" fmla="*/ 877896 w 8807973"/>
              <a:gd name="connsiteY1" fmla="*/ 0 h 5884738"/>
              <a:gd name="connsiteX2" fmla="*/ 1467996 w 8807973"/>
              <a:gd name="connsiteY2" fmla="*/ 0 h 5884738"/>
              <a:gd name="connsiteX3" fmla="*/ 1467996 w 8807973"/>
              <a:gd name="connsiteY3" fmla="*/ 0 h 5884738"/>
              <a:gd name="connsiteX4" fmla="*/ 3669989 w 8807973"/>
              <a:gd name="connsiteY4" fmla="*/ 0 h 5884738"/>
              <a:gd name="connsiteX5" fmla="*/ 7930077 w 8807973"/>
              <a:gd name="connsiteY5" fmla="*/ 0 h 5884738"/>
              <a:gd name="connsiteX6" fmla="*/ 8807973 w 8807973"/>
              <a:gd name="connsiteY6" fmla="*/ 877896 h 5884738"/>
              <a:gd name="connsiteX7" fmla="*/ 8807973 w 8807973"/>
              <a:gd name="connsiteY7" fmla="*/ 3072575 h 5884738"/>
              <a:gd name="connsiteX8" fmla="*/ 8807973 w 8807973"/>
              <a:gd name="connsiteY8" fmla="*/ 3072575 h 5884738"/>
              <a:gd name="connsiteX9" fmla="*/ 8807973 w 8807973"/>
              <a:gd name="connsiteY9" fmla="*/ 4389393 h 5884738"/>
              <a:gd name="connsiteX10" fmla="*/ 8807973 w 8807973"/>
              <a:gd name="connsiteY10" fmla="*/ 4389376 h 5884738"/>
              <a:gd name="connsiteX11" fmla="*/ 7930077 w 8807973"/>
              <a:gd name="connsiteY11" fmla="*/ 5267272 h 5884738"/>
              <a:gd name="connsiteX12" fmla="*/ 7232054 w 8807973"/>
              <a:gd name="connsiteY12" fmla="*/ 5280920 h 5884738"/>
              <a:gd name="connsiteX13" fmla="*/ 6608758 w 8807973"/>
              <a:gd name="connsiteY13" fmla="*/ 5884738 h 5884738"/>
              <a:gd name="connsiteX14" fmla="*/ 5709007 w 8807973"/>
              <a:gd name="connsiteY14" fmla="*/ 5258556 h 5884738"/>
              <a:gd name="connsiteX15" fmla="*/ 877896 w 8807973"/>
              <a:gd name="connsiteY15" fmla="*/ 5267272 h 5884738"/>
              <a:gd name="connsiteX16" fmla="*/ 0 w 8807973"/>
              <a:gd name="connsiteY16" fmla="*/ 4389376 h 5884738"/>
              <a:gd name="connsiteX17" fmla="*/ 0 w 8807973"/>
              <a:gd name="connsiteY17" fmla="*/ 4389393 h 5884738"/>
              <a:gd name="connsiteX18" fmla="*/ 0 w 8807973"/>
              <a:gd name="connsiteY18" fmla="*/ 3072575 h 5884738"/>
              <a:gd name="connsiteX19" fmla="*/ 0 w 8807973"/>
              <a:gd name="connsiteY19" fmla="*/ 3072575 h 5884738"/>
              <a:gd name="connsiteX20" fmla="*/ 0 w 8807973"/>
              <a:gd name="connsiteY20" fmla="*/ 877896 h 5884738"/>
              <a:gd name="connsiteX0" fmla="*/ 0 w 8807973"/>
              <a:gd name="connsiteY0" fmla="*/ 877896 h 5884738"/>
              <a:gd name="connsiteX1" fmla="*/ 877896 w 8807973"/>
              <a:gd name="connsiteY1" fmla="*/ 0 h 5884738"/>
              <a:gd name="connsiteX2" fmla="*/ 1467996 w 8807973"/>
              <a:gd name="connsiteY2" fmla="*/ 0 h 5884738"/>
              <a:gd name="connsiteX3" fmla="*/ 1467996 w 8807973"/>
              <a:gd name="connsiteY3" fmla="*/ 0 h 5884738"/>
              <a:gd name="connsiteX4" fmla="*/ 3669989 w 8807973"/>
              <a:gd name="connsiteY4" fmla="*/ 0 h 5884738"/>
              <a:gd name="connsiteX5" fmla="*/ 7930077 w 8807973"/>
              <a:gd name="connsiteY5" fmla="*/ 0 h 5884738"/>
              <a:gd name="connsiteX6" fmla="*/ 8807973 w 8807973"/>
              <a:gd name="connsiteY6" fmla="*/ 877896 h 5884738"/>
              <a:gd name="connsiteX7" fmla="*/ 8807973 w 8807973"/>
              <a:gd name="connsiteY7" fmla="*/ 3072575 h 5884738"/>
              <a:gd name="connsiteX8" fmla="*/ 8807973 w 8807973"/>
              <a:gd name="connsiteY8" fmla="*/ 3072575 h 5884738"/>
              <a:gd name="connsiteX9" fmla="*/ 8807973 w 8807973"/>
              <a:gd name="connsiteY9" fmla="*/ 4389393 h 5884738"/>
              <a:gd name="connsiteX10" fmla="*/ 8807973 w 8807973"/>
              <a:gd name="connsiteY10" fmla="*/ 4389376 h 5884738"/>
              <a:gd name="connsiteX11" fmla="*/ 7930077 w 8807973"/>
              <a:gd name="connsiteY11" fmla="*/ 5267272 h 5884738"/>
              <a:gd name="connsiteX12" fmla="*/ 7232054 w 8807973"/>
              <a:gd name="connsiteY12" fmla="*/ 5280920 h 5884738"/>
              <a:gd name="connsiteX13" fmla="*/ 6608758 w 8807973"/>
              <a:gd name="connsiteY13" fmla="*/ 5884738 h 5884738"/>
              <a:gd name="connsiteX14" fmla="*/ 5724910 w 8807973"/>
              <a:gd name="connsiteY14" fmla="*/ 5283031 h 5884738"/>
              <a:gd name="connsiteX15" fmla="*/ 877896 w 8807973"/>
              <a:gd name="connsiteY15" fmla="*/ 5267272 h 5884738"/>
              <a:gd name="connsiteX16" fmla="*/ 0 w 8807973"/>
              <a:gd name="connsiteY16" fmla="*/ 4389376 h 5884738"/>
              <a:gd name="connsiteX17" fmla="*/ 0 w 8807973"/>
              <a:gd name="connsiteY17" fmla="*/ 4389393 h 5884738"/>
              <a:gd name="connsiteX18" fmla="*/ 0 w 8807973"/>
              <a:gd name="connsiteY18" fmla="*/ 3072575 h 5884738"/>
              <a:gd name="connsiteX19" fmla="*/ 0 w 8807973"/>
              <a:gd name="connsiteY19" fmla="*/ 3072575 h 5884738"/>
              <a:gd name="connsiteX20" fmla="*/ 0 w 8807973"/>
              <a:gd name="connsiteY20" fmla="*/ 877896 h 5884738"/>
              <a:gd name="connsiteX0" fmla="*/ 0 w 8807973"/>
              <a:gd name="connsiteY0" fmla="*/ 877896 h 5884738"/>
              <a:gd name="connsiteX1" fmla="*/ 877896 w 8807973"/>
              <a:gd name="connsiteY1" fmla="*/ 0 h 5884738"/>
              <a:gd name="connsiteX2" fmla="*/ 1467996 w 8807973"/>
              <a:gd name="connsiteY2" fmla="*/ 0 h 5884738"/>
              <a:gd name="connsiteX3" fmla="*/ 1467996 w 8807973"/>
              <a:gd name="connsiteY3" fmla="*/ 0 h 5884738"/>
              <a:gd name="connsiteX4" fmla="*/ 3669989 w 8807973"/>
              <a:gd name="connsiteY4" fmla="*/ 0 h 5884738"/>
              <a:gd name="connsiteX5" fmla="*/ 7930077 w 8807973"/>
              <a:gd name="connsiteY5" fmla="*/ 0 h 5884738"/>
              <a:gd name="connsiteX6" fmla="*/ 8807973 w 8807973"/>
              <a:gd name="connsiteY6" fmla="*/ 877896 h 5884738"/>
              <a:gd name="connsiteX7" fmla="*/ 8807973 w 8807973"/>
              <a:gd name="connsiteY7" fmla="*/ 3072575 h 5884738"/>
              <a:gd name="connsiteX8" fmla="*/ 8807973 w 8807973"/>
              <a:gd name="connsiteY8" fmla="*/ 3072575 h 5884738"/>
              <a:gd name="connsiteX9" fmla="*/ 8807973 w 8807973"/>
              <a:gd name="connsiteY9" fmla="*/ 4389393 h 5884738"/>
              <a:gd name="connsiteX10" fmla="*/ 8807973 w 8807973"/>
              <a:gd name="connsiteY10" fmla="*/ 4389376 h 5884738"/>
              <a:gd name="connsiteX11" fmla="*/ 7930077 w 8807973"/>
              <a:gd name="connsiteY11" fmla="*/ 5267272 h 5884738"/>
              <a:gd name="connsiteX12" fmla="*/ 7232054 w 8807973"/>
              <a:gd name="connsiteY12" fmla="*/ 5264604 h 5884738"/>
              <a:gd name="connsiteX13" fmla="*/ 6608758 w 8807973"/>
              <a:gd name="connsiteY13" fmla="*/ 5884738 h 5884738"/>
              <a:gd name="connsiteX14" fmla="*/ 5724910 w 8807973"/>
              <a:gd name="connsiteY14" fmla="*/ 5283031 h 5884738"/>
              <a:gd name="connsiteX15" fmla="*/ 877896 w 8807973"/>
              <a:gd name="connsiteY15" fmla="*/ 5267272 h 5884738"/>
              <a:gd name="connsiteX16" fmla="*/ 0 w 8807973"/>
              <a:gd name="connsiteY16" fmla="*/ 4389376 h 5884738"/>
              <a:gd name="connsiteX17" fmla="*/ 0 w 8807973"/>
              <a:gd name="connsiteY17" fmla="*/ 4389393 h 5884738"/>
              <a:gd name="connsiteX18" fmla="*/ 0 w 8807973"/>
              <a:gd name="connsiteY18" fmla="*/ 3072575 h 5884738"/>
              <a:gd name="connsiteX19" fmla="*/ 0 w 8807973"/>
              <a:gd name="connsiteY19" fmla="*/ 3072575 h 5884738"/>
              <a:gd name="connsiteX20" fmla="*/ 0 w 8807973"/>
              <a:gd name="connsiteY20" fmla="*/ 877896 h 5884738"/>
              <a:gd name="connsiteX0" fmla="*/ 0 w 8807973"/>
              <a:gd name="connsiteY0" fmla="*/ 877896 h 5909213"/>
              <a:gd name="connsiteX1" fmla="*/ 877896 w 8807973"/>
              <a:gd name="connsiteY1" fmla="*/ 0 h 5909213"/>
              <a:gd name="connsiteX2" fmla="*/ 1467996 w 8807973"/>
              <a:gd name="connsiteY2" fmla="*/ 0 h 5909213"/>
              <a:gd name="connsiteX3" fmla="*/ 1467996 w 8807973"/>
              <a:gd name="connsiteY3" fmla="*/ 0 h 5909213"/>
              <a:gd name="connsiteX4" fmla="*/ 3669989 w 8807973"/>
              <a:gd name="connsiteY4" fmla="*/ 0 h 5909213"/>
              <a:gd name="connsiteX5" fmla="*/ 7930077 w 8807973"/>
              <a:gd name="connsiteY5" fmla="*/ 0 h 5909213"/>
              <a:gd name="connsiteX6" fmla="*/ 8807973 w 8807973"/>
              <a:gd name="connsiteY6" fmla="*/ 877896 h 5909213"/>
              <a:gd name="connsiteX7" fmla="*/ 8807973 w 8807973"/>
              <a:gd name="connsiteY7" fmla="*/ 3072575 h 5909213"/>
              <a:gd name="connsiteX8" fmla="*/ 8807973 w 8807973"/>
              <a:gd name="connsiteY8" fmla="*/ 3072575 h 5909213"/>
              <a:gd name="connsiteX9" fmla="*/ 8807973 w 8807973"/>
              <a:gd name="connsiteY9" fmla="*/ 4389393 h 5909213"/>
              <a:gd name="connsiteX10" fmla="*/ 8807973 w 8807973"/>
              <a:gd name="connsiteY10" fmla="*/ 4389376 h 5909213"/>
              <a:gd name="connsiteX11" fmla="*/ 7930077 w 8807973"/>
              <a:gd name="connsiteY11" fmla="*/ 5267272 h 5909213"/>
              <a:gd name="connsiteX12" fmla="*/ 7232054 w 8807973"/>
              <a:gd name="connsiteY12" fmla="*/ 5264604 h 5909213"/>
              <a:gd name="connsiteX13" fmla="*/ 6545148 w 8807973"/>
              <a:gd name="connsiteY13" fmla="*/ 5909213 h 5909213"/>
              <a:gd name="connsiteX14" fmla="*/ 5724910 w 8807973"/>
              <a:gd name="connsiteY14" fmla="*/ 5283031 h 5909213"/>
              <a:gd name="connsiteX15" fmla="*/ 877896 w 8807973"/>
              <a:gd name="connsiteY15" fmla="*/ 5267272 h 5909213"/>
              <a:gd name="connsiteX16" fmla="*/ 0 w 8807973"/>
              <a:gd name="connsiteY16" fmla="*/ 4389376 h 5909213"/>
              <a:gd name="connsiteX17" fmla="*/ 0 w 8807973"/>
              <a:gd name="connsiteY17" fmla="*/ 4389393 h 5909213"/>
              <a:gd name="connsiteX18" fmla="*/ 0 w 8807973"/>
              <a:gd name="connsiteY18" fmla="*/ 3072575 h 5909213"/>
              <a:gd name="connsiteX19" fmla="*/ 0 w 8807973"/>
              <a:gd name="connsiteY19" fmla="*/ 3072575 h 5909213"/>
              <a:gd name="connsiteX20" fmla="*/ 0 w 8807973"/>
              <a:gd name="connsiteY20" fmla="*/ 877896 h 5909213"/>
              <a:gd name="connsiteX0" fmla="*/ 0 w 8807973"/>
              <a:gd name="connsiteY0" fmla="*/ 877896 h 5909213"/>
              <a:gd name="connsiteX1" fmla="*/ 877896 w 8807973"/>
              <a:gd name="connsiteY1" fmla="*/ 0 h 5909213"/>
              <a:gd name="connsiteX2" fmla="*/ 1467996 w 8807973"/>
              <a:gd name="connsiteY2" fmla="*/ 0 h 5909213"/>
              <a:gd name="connsiteX3" fmla="*/ 1467996 w 8807973"/>
              <a:gd name="connsiteY3" fmla="*/ 0 h 5909213"/>
              <a:gd name="connsiteX4" fmla="*/ 3669989 w 8807973"/>
              <a:gd name="connsiteY4" fmla="*/ 0 h 5909213"/>
              <a:gd name="connsiteX5" fmla="*/ 7930077 w 8807973"/>
              <a:gd name="connsiteY5" fmla="*/ 0 h 5909213"/>
              <a:gd name="connsiteX6" fmla="*/ 8807973 w 8807973"/>
              <a:gd name="connsiteY6" fmla="*/ 877896 h 5909213"/>
              <a:gd name="connsiteX7" fmla="*/ 8807973 w 8807973"/>
              <a:gd name="connsiteY7" fmla="*/ 3072575 h 5909213"/>
              <a:gd name="connsiteX8" fmla="*/ 8807973 w 8807973"/>
              <a:gd name="connsiteY8" fmla="*/ 3072575 h 5909213"/>
              <a:gd name="connsiteX9" fmla="*/ 8807973 w 8807973"/>
              <a:gd name="connsiteY9" fmla="*/ 4389393 h 5909213"/>
              <a:gd name="connsiteX10" fmla="*/ 8807973 w 8807973"/>
              <a:gd name="connsiteY10" fmla="*/ 4389376 h 5909213"/>
              <a:gd name="connsiteX11" fmla="*/ 7930077 w 8807973"/>
              <a:gd name="connsiteY11" fmla="*/ 5267272 h 5909213"/>
              <a:gd name="connsiteX12" fmla="*/ 7232054 w 8807973"/>
              <a:gd name="connsiteY12" fmla="*/ 5264604 h 5909213"/>
              <a:gd name="connsiteX13" fmla="*/ 6545148 w 8807973"/>
              <a:gd name="connsiteY13" fmla="*/ 5909213 h 5909213"/>
              <a:gd name="connsiteX14" fmla="*/ 5724910 w 8807973"/>
              <a:gd name="connsiteY14" fmla="*/ 5274872 h 5909213"/>
              <a:gd name="connsiteX15" fmla="*/ 877896 w 8807973"/>
              <a:gd name="connsiteY15" fmla="*/ 5267272 h 5909213"/>
              <a:gd name="connsiteX16" fmla="*/ 0 w 8807973"/>
              <a:gd name="connsiteY16" fmla="*/ 4389376 h 5909213"/>
              <a:gd name="connsiteX17" fmla="*/ 0 w 8807973"/>
              <a:gd name="connsiteY17" fmla="*/ 4389393 h 5909213"/>
              <a:gd name="connsiteX18" fmla="*/ 0 w 8807973"/>
              <a:gd name="connsiteY18" fmla="*/ 3072575 h 5909213"/>
              <a:gd name="connsiteX19" fmla="*/ 0 w 8807973"/>
              <a:gd name="connsiteY19" fmla="*/ 3072575 h 5909213"/>
              <a:gd name="connsiteX20" fmla="*/ 0 w 8807973"/>
              <a:gd name="connsiteY20" fmla="*/ 877896 h 590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07973" h="5909213">
                <a:moveTo>
                  <a:pt x="0" y="877896"/>
                </a:moveTo>
                <a:cubicBezTo>
                  <a:pt x="0" y="393047"/>
                  <a:pt x="393047" y="0"/>
                  <a:pt x="877896" y="0"/>
                </a:cubicBezTo>
                <a:lnTo>
                  <a:pt x="1467996" y="0"/>
                </a:lnTo>
                <a:lnTo>
                  <a:pt x="1467996" y="0"/>
                </a:lnTo>
                <a:lnTo>
                  <a:pt x="3669989" y="0"/>
                </a:lnTo>
                <a:lnTo>
                  <a:pt x="7930077" y="0"/>
                </a:lnTo>
                <a:cubicBezTo>
                  <a:pt x="8414926" y="0"/>
                  <a:pt x="8807973" y="393047"/>
                  <a:pt x="8807973" y="877896"/>
                </a:cubicBezTo>
                <a:lnTo>
                  <a:pt x="8807973" y="3072575"/>
                </a:lnTo>
                <a:lnTo>
                  <a:pt x="8807973" y="3072575"/>
                </a:lnTo>
                <a:lnTo>
                  <a:pt x="8807973" y="4389393"/>
                </a:lnTo>
                <a:lnTo>
                  <a:pt x="8807973" y="4389376"/>
                </a:lnTo>
                <a:cubicBezTo>
                  <a:pt x="8807973" y="4874225"/>
                  <a:pt x="8414926" y="5267272"/>
                  <a:pt x="7930077" y="5267272"/>
                </a:cubicBezTo>
                <a:lnTo>
                  <a:pt x="7232054" y="5264604"/>
                </a:lnTo>
                <a:lnTo>
                  <a:pt x="6545148" y="5909213"/>
                </a:lnTo>
                <a:lnTo>
                  <a:pt x="5724910" y="5274872"/>
                </a:lnTo>
                <a:lnTo>
                  <a:pt x="877896" y="5267272"/>
                </a:lnTo>
                <a:cubicBezTo>
                  <a:pt x="393047" y="5267272"/>
                  <a:pt x="0" y="4874225"/>
                  <a:pt x="0" y="4389376"/>
                </a:cubicBezTo>
                <a:lnTo>
                  <a:pt x="0" y="4389393"/>
                </a:lnTo>
                <a:lnTo>
                  <a:pt x="0" y="3072575"/>
                </a:lnTo>
                <a:lnTo>
                  <a:pt x="0" y="3072575"/>
                </a:lnTo>
                <a:lnTo>
                  <a:pt x="0" y="877896"/>
                </a:lnTo>
                <a:close/>
              </a:path>
            </a:pathLst>
          </a:custGeom>
          <a:solidFill>
            <a:schemeClr val="accent1">
              <a:lumMod val="20000"/>
              <a:lumOff val="80000"/>
            </a:schemeClr>
          </a:solidFill>
          <a:ln w="28575">
            <a:solidFill>
              <a:schemeClr val="accent1"/>
            </a:solidFill>
          </a:ln>
        </p:spPr>
        <p:style>
          <a:lnRef idx="1">
            <a:schemeClr val="accent1"/>
          </a:lnRef>
          <a:fillRef idx="3">
            <a:schemeClr val="accent1"/>
          </a:fillRef>
          <a:effectRef idx="2">
            <a:schemeClr val="accent1"/>
          </a:effectRef>
          <a:fontRef idx="minor">
            <a:schemeClr val="lt1"/>
          </a:fontRef>
        </p:style>
        <p:txBody>
          <a:bodyPr lIns="365760" tIns="0" rIns="365760" bIns="640080" rtlCol="0" anchor="ctr" anchorCtr="0">
            <a:normAutofit/>
          </a:bodyPr>
          <a:lstStyle/>
          <a:p>
            <a:pPr marL="0" indent="0">
              <a:buNone/>
            </a:pPr>
            <a:r>
              <a:rPr lang="en-US" sz="2000">
                <a:solidFill>
                  <a:schemeClr val="tx1"/>
                </a:solidFill>
              </a:rPr>
              <a:t>Thank you for participating in this assessment. As a reminder, we are conducting a heuristic evaluation of </a:t>
            </a:r>
            <a:r>
              <a:rPr lang="en-US" sz="2000" b="1">
                <a:solidFill>
                  <a:schemeClr val="tx1"/>
                </a:solidFill>
              </a:rPr>
              <a:t>[name the CDS intervention]</a:t>
            </a:r>
            <a:r>
              <a:rPr lang="en-US" sz="2000">
                <a:solidFill>
                  <a:schemeClr val="tx1"/>
                </a:solidFill>
              </a:rPr>
              <a:t>. You can access the CDS intervention at </a:t>
            </a:r>
            <a:r>
              <a:rPr lang="en-US" sz="2000" b="1">
                <a:solidFill>
                  <a:schemeClr val="tx1"/>
                </a:solidFill>
              </a:rPr>
              <a:t>[provide the location or URL]</a:t>
            </a:r>
            <a:r>
              <a:rPr lang="en-US" sz="2000">
                <a:solidFill>
                  <a:schemeClr val="tx1"/>
                </a:solidFill>
              </a:rPr>
              <a:t>. Training on this CDS intervention is available at </a:t>
            </a:r>
            <a:r>
              <a:rPr lang="en-US" sz="2000" b="1">
                <a:solidFill>
                  <a:schemeClr val="tx1"/>
                </a:solidFill>
              </a:rPr>
              <a:t>[provide the location or online training location]</a:t>
            </a:r>
            <a:r>
              <a:rPr lang="en-US" sz="2000">
                <a:solidFill>
                  <a:schemeClr val="tx1"/>
                </a:solidFill>
              </a:rPr>
              <a:t>. After training, you will complete your assessments individually using the list of heuristics provided to you. Please use the list of tasks </a:t>
            </a:r>
            <a:r>
              <a:rPr lang="en-US" sz="2000" b="1">
                <a:solidFill>
                  <a:schemeClr val="tx1"/>
                </a:solidFill>
              </a:rPr>
              <a:t>[provide the list]</a:t>
            </a:r>
            <a:r>
              <a:rPr lang="en-US" sz="2000">
                <a:solidFill>
                  <a:schemeClr val="tx1"/>
                </a:solidFill>
              </a:rPr>
              <a:t> to interact with the CDS intervention and outline any usability problems on the form provided </a:t>
            </a:r>
            <a:r>
              <a:rPr lang="en-US" sz="2000" b="1">
                <a:solidFill>
                  <a:schemeClr val="tx1"/>
                </a:solidFill>
              </a:rPr>
              <a:t>[provide the form]</a:t>
            </a:r>
            <a:r>
              <a:rPr lang="en-US" sz="2000">
                <a:solidFill>
                  <a:schemeClr val="tx1"/>
                </a:solidFill>
              </a:rPr>
              <a:t>. The assessment period is over the next </a:t>
            </a:r>
            <a:r>
              <a:rPr lang="en-US" sz="2000" b="1">
                <a:solidFill>
                  <a:schemeClr val="tx1"/>
                </a:solidFill>
              </a:rPr>
              <a:t>[name the dates]</a:t>
            </a:r>
            <a:r>
              <a:rPr lang="en-US" sz="2000">
                <a:solidFill>
                  <a:schemeClr val="tx1"/>
                </a:solidFill>
              </a:rPr>
              <a:t>. You may upload your findings at </a:t>
            </a:r>
            <a:r>
              <a:rPr lang="en-US" sz="2000" b="1">
                <a:solidFill>
                  <a:schemeClr val="tx1"/>
                </a:solidFill>
              </a:rPr>
              <a:t>[provide the URL]</a:t>
            </a:r>
            <a:r>
              <a:rPr lang="en-US" sz="2000">
                <a:solidFill>
                  <a:schemeClr val="tx1"/>
                </a:solidFill>
              </a:rPr>
              <a:t> or communicate directly with </a:t>
            </a:r>
            <a:r>
              <a:rPr lang="en-US" sz="2000" b="1">
                <a:solidFill>
                  <a:schemeClr val="tx1"/>
                </a:solidFill>
              </a:rPr>
              <a:t>[give the contact person]</a:t>
            </a:r>
            <a:r>
              <a:rPr lang="en-US" sz="2000">
                <a:solidFill>
                  <a:schemeClr val="tx1"/>
                </a:solidFill>
              </a:rPr>
              <a:t>. Questions are welcome at any time. After our individual assessments, we will compile the findings into a master list and complete further analyses.</a:t>
            </a:r>
          </a:p>
        </p:txBody>
      </p:sp>
      <p:sp>
        <p:nvSpPr>
          <p:cNvPr id="6" name="Text Placeholder 5"/>
          <p:cNvSpPr>
            <a:spLocks noGrp="1"/>
          </p:cNvSpPr>
          <p:nvPr>
            <p:ph type="body" sz="quarter" idx="13"/>
          </p:nvPr>
        </p:nvSpPr>
        <p:spPr/>
        <p:txBody>
          <a:bodyPr/>
          <a:lstStyle/>
          <a:p>
            <a:r>
              <a:rPr lang="en-US">
                <a:solidFill>
                  <a:srgbClr val="174782"/>
                </a:solidFill>
              </a:rPr>
              <a:t>Sample Briefing Instructions</a:t>
            </a:r>
          </a:p>
        </p:txBody>
      </p:sp>
      <p:sp>
        <p:nvSpPr>
          <p:cNvPr id="2" name="Title 1"/>
          <p:cNvSpPr>
            <a:spLocks noGrp="1"/>
          </p:cNvSpPr>
          <p:nvPr>
            <p:ph type="title"/>
          </p:nvPr>
        </p:nvSpPr>
        <p:spPr/>
        <p:txBody>
          <a:bodyPr/>
          <a:lstStyle/>
          <a:p>
            <a:r>
              <a:rPr lang="en-US"/>
              <a:t>Prepare for Assessment</a:t>
            </a:r>
          </a:p>
        </p:txBody>
      </p:sp>
    </p:spTree>
    <p:extLst>
      <p:ext uri="{BB962C8B-B14F-4D97-AF65-F5344CB8AC3E}">
        <p14:creationId xmlns:p14="http://schemas.microsoft.com/office/powerpoint/2010/main" val="10252881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55</a:t>
            </a:fld>
            <a:endParaRPr lang="en-US"/>
          </a:p>
        </p:txBody>
      </p:sp>
      <p:graphicFrame>
        <p:nvGraphicFramePr>
          <p:cNvPr id="6" name="Diagram 4" descr="SMARTArt list for how to develop training materials and develop a test materials packet" title="Prepare for assessment"/>
          <p:cNvGraphicFramePr/>
          <p:nvPr/>
        </p:nvGraphicFramePr>
        <p:xfrm>
          <a:off x="457200" y="1766656"/>
          <a:ext cx="8229600" cy="46874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3"/>
          </p:nvPr>
        </p:nvSpPr>
        <p:spPr/>
        <p:txBody>
          <a:bodyPr/>
          <a:lstStyle/>
          <a:p>
            <a:r>
              <a:rPr lang="en-US">
                <a:solidFill>
                  <a:srgbClr val="174782"/>
                </a:solidFill>
              </a:rPr>
              <a:t>Select Tools and Instrumentation</a:t>
            </a:r>
          </a:p>
        </p:txBody>
      </p:sp>
      <p:sp>
        <p:nvSpPr>
          <p:cNvPr id="2" name="Title 1"/>
          <p:cNvSpPr>
            <a:spLocks noGrp="1"/>
          </p:cNvSpPr>
          <p:nvPr>
            <p:ph type="title"/>
          </p:nvPr>
        </p:nvSpPr>
        <p:spPr/>
        <p:txBody>
          <a:bodyPr/>
          <a:lstStyle/>
          <a:p>
            <a:r>
              <a:rPr lang="en-US"/>
              <a:t>Prepare for Assessment</a:t>
            </a:r>
          </a:p>
        </p:txBody>
      </p:sp>
    </p:spTree>
    <p:extLst>
      <p:ext uri="{BB962C8B-B14F-4D97-AF65-F5344CB8AC3E}">
        <p14:creationId xmlns:p14="http://schemas.microsoft.com/office/powerpoint/2010/main" val="24013909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normAutofit fontScale="92500" lnSpcReduction="10000"/>
          </a:bodyPr>
          <a:lstStyle/>
          <a:p>
            <a:r>
              <a:rPr lang="en-US">
                <a:solidFill>
                  <a:srgbClr val="174782"/>
                </a:solidFill>
              </a:rPr>
              <a:t>Demographic forms with these fields at minimum</a:t>
            </a:r>
          </a:p>
          <a:p>
            <a:pPr lvl="1"/>
            <a:r>
              <a:rPr lang="en-US"/>
              <a:t>Profession</a:t>
            </a:r>
          </a:p>
          <a:p>
            <a:pPr lvl="1"/>
            <a:r>
              <a:rPr lang="en-US"/>
              <a:t>Education level</a:t>
            </a:r>
          </a:p>
          <a:p>
            <a:pPr lvl="1"/>
            <a:r>
              <a:rPr lang="en-US"/>
              <a:t>Specialty</a:t>
            </a:r>
          </a:p>
          <a:p>
            <a:pPr lvl="1"/>
            <a:r>
              <a:rPr lang="en-US"/>
              <a:t>Usability experience</a:t>
            </a:r>
          </a:p>
          <a:p>
            <a:r>
              <a:rPr lang="en-US">
                <a:solidFill>
                  <a:srgbClr val="174782"/>
                </a:solidFill>
              </a:rPr>
              <a:t>Assign heuristic categories, severity ratings</a:t>
            </a:r>
          </a:p>
          <a:p>
            <a:pPr lvl="1"/>
            <a:r>
              <a:rPr lang="en-US"/>
              <a:t>The 14 categories from Zhang et al (2003) </a:t>
            </a:r>
          </a:p>
          <a:p>
            <a:pPr lvl="1"/>
            <a:r>
              <a:rPr lang="en-US"/>
              <a:t>Review definitions and sample usability problems </a:t>
            </a:r>
          </a:p>
          <a:p>
            <a:pPr lvl="1"/>
            <a:r>
              <a:rPr lang="en-US"/>
              <a:t>Clarify with the team prn</a:t>
            </a:r>
          </a:p>
        </p:txBody>
      </p:sp>
      <p:sp>
        <p:nvSpPr>
          <p:cNvPr id="3" name="Slide Number Placeholder 2"/>
          <p:cNvSpPr>
            <a:spLocks noGrp="1"/>
          </p:cNvSpPr>
          <p:nvPr>
            <p:ph type="sldNum" sz="quarter" idx="12"/>
          </p:nvPr>
        </p:nvSpPr>
        <p:spPr/>
        <p:txBody>
          <a:bodyPr/>
          <a:lstStyle/>
          <a:p>
            <a:fld id="{059ABE3D-0306-47E9-8957-6FD3294A431B}" type="slidenum">
              <a:rPr lang="en-US" smtClean="0"/>
              <a:pPr/>
              <a:t>56</a:t>
            </a:fld>
            <a:endParaRPr lang="en-US"/>
          </a:p>
        </p:txBody>
      </p:sp>
      <p:sp>
        <p:nvSpPr>
          <p:cNvPr id="2" name="Title 1"/>
          <p:cNvSpPr>
            <a:spLocks noGrp="1"/>
          </p:cNvSpPr>
          <p:nvPr>
            <p:ph type="title"/>
          </p:nvPr>
        </p:nvSpPr>
        <p:spPr/>
        <p:txBody>
          <a:bodyPr/>
          <a:lstStyle/>
          <a:p>
            <a:r>
              <a:rPr lang="en-US"/>
              <a:t>Prepare for Assessment</a:t>
            </a:r>
          </a:p>
        </p:txBody>
      </p:sp>
      <p:sp>
        <p:nvSpPr>
          <p:cNvPr id="4" name="Text Placeholder 3"/>
          <p:cNvSpPr>
            <a:spLocks noGrp="1"/>
          </p:cNvSpPr>
          <p:nvPr>
            <p:ph type="body" sz="quarter" idx="13"/>
          </p:nvPr>
        </p:nvSpPr>
        <p:spPr/>
        <p:txBody>
          <a:bodyPr/>
          <a:lstStyle/>
          <a:p>
            <a:r>
              <a:rPr lang="en-US">
                <a:solidFill>
                  <a:srgbClr val="174782"/>
                </a:solidFill>
              </a:rPr>
              <a:t>Sample Data Collection Forms</a:t>
            </a:r>
          </a:p>
        </p:txBody>
      </p:sp>
    </p:spTree>
    <p:extLst>
      <p:ext uri="{BB962C8B-B14F-4D97-AF65-F5344CB8AC3E}">
        <p14:creationId xmlns:p14="http://schemas.microsoft.com/office/powerpoint/2010/main" val="64334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57</a:t>
            </a:fld>
            <a:endParaRPr lang="en-US"/>
          </a:p>
        </p:txBody>
      </p:sp>
      <p:graphicFrame>
        <p:nvGraphicFramePr>
          <p:cNvPr id="5" name="Table 3" descr="SMARTArt table that lists heuristic categories and their definitions"/>
          <p:cNvGraphicFramePr>
            <a:graphicFrameLocks noGrp="1"/>
          </p:cNvGraphicFramePr>
          <p:nvPr/>
        </p:nvGraphicFramePr>
        <p:xfrm>
          <a:off x="182880" y="1038842"/>
          <a:ext cx="8778240" cy="5212080"/>
        </p:xfrm>
        <a:graphic>
          <a:graphicData uri="http://schemas.openxmlformats.org/drawingml/2006/table">
            <a:tbl>
              <a:tblPr firstRow="1" firstCol="1" bandRow="1">
                <a:tableStyleId>{6E25E649-3F16-4E02-A733-19D2CDBF48F0}</a:tableStyleId>
              </a:tblPr>
              <a:tblGrid>
                <a:gridCol w="2175309">
                  <a:extLst>
                    <a:ext uri="{9D8B030D-6E8A-4147-A177-3AD203B41FA5}">
                      <a16:colId xmlns:a16="http://schemas.microsoft.com/office/drawing/2014/main" val="20000"/>
                    </a:ext>
                  </a:extLst>
                </a:gridCol>
                <a:gridCol w="6602931">
                  <a:extLst>
                    <a:ext uri="{9D8B030D-6E8A-4147-A177-3AD203B41FA5}">
                      <a16:colId xmlns:a16="http://schemas.microsoft.com/office/drawing/2014/main" val="20001"/>
                    </a:ext>
                  </a:extLst>
                </a:gridCol>
              </a:tblGrid>
              <a:tr h="731520">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600"/>
                        </a:spcBef>
                        <a:spcAft>
                          <a:spcPts val="600"/>
                        </a:spcAft>
                      </a:pPr>
                      <a:r>
                        <a:rPr lang="en-US" sz="2400">
                          <a:effectLst/>
                        </a:rPr>
                        <a:t>Sample</a:t>
                      </a:r>
                      <a:r>
                        <a:rPr lang="en-US" sz="2400" baseline="0">
                          <a:effectLst/>
                        </a:rPr>
                        <a:t> Items to Evaluate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811251">
                <a:tc>
                  <a:txBody>
                    <a:bodyPr/>
                    <a:lstStyle/>
                    <a:p>
                      <a:pPr marL="0" marR="0" algn="ctr">
                        <a:spcBef>
                          <a:spcPts val="600"/>
                        </a:spcBef>
                        <a:spcAft>
                          <a:spcPts val="600"/>
                        </a:spcAft>
                      </a:pPr>
                      <a:r>
                        <a:rPr lang="en-US" sz="2000">
                          <a:effectLst/>
                        </a:rPr>
                        <a:t>Consistency and Standards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285750" lvl="0" indent="-285750">
                        <a:buFont typeface="Arial" panose="020B0604020202020204" pitchFamily="34" charset="0"/>
                        <a:buChar char="•"/>
                      </a:pPr>
                      <a:r>
                        <a:rPr lang="en-US" sz="1800" kern="1200">
                          <a:effectLst/>
                        </a:rPr>
                        <a:t>Screens have consistent layout (e.g., patient name is in the same location on each screen; navigation for back, exit, help, or home is in the same location)</a:t>
                      </a:r>
                    </a:p>
                    <a:p>
                      <a:pPr marL="285750" lvl="0" indent="-285750">
                        <a:buFont typeface="Arial" panose="020B0604020202020204" pitchFamily="34" charset="0"/>
                        <a:buChar char="•"/>
                      </a:pPr>
                      <a:r>
                        <a:rPr lang="en-US" sz="1800" kern="1200">
                          <a:effectLst/>
                        </a:rPr>
                        <a:t>Icons are intuitive, make sense to clinicians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1055729">
                <a:tc>
                  <a:txBody>
                    <a:bodyPr/>
                    <a:lstStyle/>
                    <a:p>
                      <a:pPr marL="0" marR="0" algn="ctr">
                        <a:spcBef>
                          <a:spcPts val="600"/>
                        </a:spcBef>
                        <a:spcAft>
                          <a:spcPts val="600"/>
                        </a:spcAft>
                      </a:pPr>
                      <a:r>
                        <a:rPr lang="en-US" sz="2000">
                          <a:effectLst/>
                        </a:rPr>
                        <a:t>Visibility of System State</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285750" lvl="0" indent="-285750">
                        <a:buFont typeface="Arial" panose="020B0604020202020204" pitchFamily="34" charset="0"/>
                        <a:buChar char="•"/>
                      </a:pPr>
                      <a:r>
                        <a:rPr lang="en-US" sz="1800" kern="1200">
                          <a:effectLst/>
                        </a:rPr>
                        <a:t>Items should change appearance when selected and at each step in a list or process (helpful when a user is interrupted)</a:t>
                      </a:r>
                    </a:p>
                    <a:p>
                      <a:pPr marL="285750" indent="-285750">
                        <a:buFont typeface="Arial" panose="020B0604020202020204" pitchFamily="34" charset="0"/>
                        <a:buChar char="•"/>
                      </a:pPr>
                      <a:r>
                        <a:rPr lang="en-US" sz="1800" kern="1200">
                          <a:effectLst/>
                        </a:rPr>
                        <a:t>Corrections, deletions, modifications, copy/pastes should be visible and change appearance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2"/>
                  </a:ext>
                </a:extLst>
              </a:tr>
              <a:tr h="1612800">
                <a:tc>
                  <a:txBody>
                    <a:bodyPr/>
                    <a:lstStyle/>
                    <a:p>
                      <a:pPr marL="0" marR="0" algn="ctr">
                        <a:spcBef>
                          <a:spcPts val="600"/>
                        </a:spcBef>
                        <a:spcAft>
                          <a:spcPts val="600"/>
                        </a:spcAft>
                      </a:pPr>
                      <a:r>
                        <a:rPr lang="en-US" sz="2000">
                          <a:effectLst/>
                        </a:rPr>
                        <a:t>Match Between System and World</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285750" lvl="0" indent="-285750">
                        <a:buFont typeface="Arial" panose="020B0604020202020204" pitchFamily="34" charset="0"/>
                        <a:buChar char="•"/>
                      </a:pPr>
                      <a:r>
                        <a:rPr lang="en-US" sz="1800" kern="1200" dirty="0">
                          <a:effectLst/>
                        </a:rPr>
                        <a:t>Information flow matches users’ thought processes</a:t>
                      </a:r>
                    </a:p>
                    <a:p>
                      <a:pPr marL="285750" lvl="0" indent="-285750">
                        <a:buFont typeface="Arial" panose="020B0604020202020204" pitchFamily="34" charset="0"/>
                        <a:buChar char="•"/>
                      </a:pPr>
                      <a:r>
                        <a:rPr lang="en-US" sz="1800" kern="1200" dirty="0">
                          <a:effectLst/>
                        </a:rPr>
                        <a:t>Key information is prominent for linked or “chunked” information such as a bed number on a patient roster</a:t>
                      </a:r>
                    </a:p>
                    <a:p>
                      <a:pPr marL="285750" lvl="0" indent="-285750">
                        <a:buFont typeface="Arial" panose="020B0604020202020204" pitchFamily="34" charset="0"/>
                        <a:buChar char="•"/>
                      </a:pPr>
                      <a:r>
                        <a:rPr lang="en-US" sz="1800" kern="1200" dirty="0">
                          <a:effectLst/>
                        </a:rPr>
                        <a:t>Critical information is available when needed (e.g., not buried in an electronic “sticky note” or awaiting a system refresh)</a:t>
                      </a:r>
                    </a:p>
                    <a:p>
                      <a:pPr marL="285750" indent="-285750">
                        <a:buFont typeface="Arial" panose="020B0604020202020204" pitchFamily="34" charset="0"/>
                        <a:buChar char="•"/>
                      </a:pPr>
                      <a:r>
                        <a:rPr lang="en-US" sz="1800" kern="1200" dirty="0">
                          <a:effectLst/>
                        </a:rPr>
                        <a:t>Complete information is available for the task (e.g., auto population works)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T w="12700" cap="flat" cmpd="sng" algn="ctr">
                      <a:solidFill>
                        <a:schemeClr val="tx1">
                          <a:lumMod val="50000"/>
                          <a:lumOff val="50000"/>
                        </a:schemeClr>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2" name="Title 1"/>
          <p:cNvSpPr>
            <a:spLocks noGrp="1"/>
          </p:cNvSpPr>
          <p:nvPr>
            <p:ph type="title"/>
          </p:nvPr>
        </p:nvSpPr>
        <p:spPr/>
        <p:txBody>
          <a:bodyPr/>
          <a:lstStyle/>
          <a:p>
            <a:r>
              <a:rPr lang="en-US"/>
              <a:t>Prepare for Assessment</a:t>
            </a:r>
          </a:p>
        </p:txBody>
      </p:sp>
    </p:spTree>
    <p:extLst>
      <p:ext uri="{BB962C8B-B14F-4D97-AF65-F5344CB8AC3E}">
        <p14:creationId xmlns:p14="http://schemas.microsoft.com/office/powerpoint/2010/main" val="9129535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58</a:t>
            </a:fld>
            <a:endParaRPr lang="en-US"/>
          </a:p>
        </p:txBody>
      </p:sp>
      <p:graphicFrame>
        <p:nvGraphicFramePr>
          <p:cNvPr id="5" name="Table 4" descr="SMARTArt table that lists heuristic categories and their definitions"/>
          <p:cNvGraphicFramePr>
            <a:graphicFrameLocks noGrp="1"/>
          </p:cNvGraphicFramePr>
          <p:nvPr/>
        </p:nvGraphicFramePr>
        <p:xfrm>
          <a:off x="182880" y="1038841"/>
          <a:ext cx="8778240" cy="5159768"/>
        </p:xfrm>
        <a:graphic>
          <a:graphicData uri="http://schemas.openxmlformats.org/drawingml/2006/table">
            <a:tbl>
              <a:tblPr firstRow="1" firstCol="1" bandRow="1">
                <a:tableStyleId>{6E25E649-3F16-4E02-A733-19D2CDBF48F0}</a:tableStyleId>
              </a:tblPr>
              <a:tblGrid>
                <a:gridCol w="2165684">
                  <a:extLst>
                    <a:ext uri="{9D8B030D-6E8A-4147-A177-3AD203B41FA5}">
                      <a16:colId xmlns:a16="http://schemas.microsoft.com/office/drawing/2014/main" val="20000"/>
                    </a:ext>
                  </a:extLst>
                </a:gridCol>
                <a:gridCol w="6612556">
                  <a:extLst>
                    <a:ext uri="{9D8B030D-6E8A-4147-A177-3AD203B41FA5}">
                      <a16:colId xmlns:a16="http://schemas.microsoft.com/office/drawing/2014/main" val="20001"/>
                    </a:ext>
                  </a:extLst>
                </a:gridCol>
              </a:tblGrid>
              <a:tr h="780334">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600"/>
                        </a:spcBef>
                        <a:spcAft>
                          <a:spcPts val="600"/>
                        </a:spcAft>
                      </a:pPr>
                      <a:r>
                        <a:rPr lang="en-US" sz="2400">
                          <a:effectLst/>
                        </a:rPr>
                        <a:t>Sample</a:t>
                      </a:r>
                      <a:r>
                        <a:rPr lang="en-US" sz="2400" baseline="0">
                          <a:effectLst/>
                        </a:rPr>
                        <a:t> Items to Evaluate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264280">
                <a:tc>
                  <a:txBody>
                    <a:bodyPr/>
                    <a:lstStyle/>
                    <a:p>
                      <a:pPr marL="0" marR="0" algn="ctr">
                        <a:spcBef>
                          <a:spcPts val="600"/>
                        </a:spcBef>
                        <a:spcAft>
                          <a:spcPts val="600"/>
                        </a:spcAft>
                      </a:pPr>
                      <a:r>
                        <a:rPr lang="en-US" sz="2000">
                          <a:effectLst/>
                        </a:rPr>
                        <a:t>Minimalist</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285750" lvl="0" indent="-285750">
                        <a:buFont typeface="Arial" panose="020B0604020202020204" pitchFamily="34" charset="0"/>
                        <a:buChar char="•"/>
                      </a:pPr>
                      <a:r>
                        <a:rPr lang="en-US" sz="1800" kern="1200">
                          <a:effectLst/>
                        </a:rPr>
                        <a:t>Information is tailored to the user’s specialty (e.g., surgeons do not see full preventive medication alerts)</a:t>
                      </a:r>
                    </a:p>
                    <a:p>
                      <a:pPr marL="285750" indent="-285750">
                        <a:buFont typeface="Arial" panose="020B0604020202020204" pitchFamily="34" charset="0"/>
                        <a:buChar char="•"/>
                      </a:pPr>
                      <a:r>
                        <a:rPr lang="en-US" sz="1800" kern="1200">
                          <a:effectLst/>
                        </a:rPr>
                        <a:t>Use of graphs and images versus text to show patterns with discrete data available as needed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5"/>
                  </a:ext>
                </a:extLst>
              </a:tr>
              <a:tr h="758246">
                <a:tc>
                  <a:txBody>
                    <a:bodyPr/>
                    <a:lstStyle/>
                    <a:p>
                      <a:pPr marL="0" marR="0" algn="ctr">
                        <a:spcBef>
                          <a:spcPts val="600"/>
                        </a:spcBef>
                        <a:spcAft>
                          <a:spcPts val="600"/>
                        </a:spcAft>
                      </a:pPr>
                      <a:r>
                        <a:rPr lang="en-US" sz="2000">
                          <a:effectLst/>
                        </a:rPr>
                        <a:t>Minimize Memory Load</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sz="1800" kern="1200">
                          <a:effectLst/>
                        </a:rPr>
                        <a:t>Minimal clicks especially for common tasks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778018">
                <a:tc>
                  <a:txBody>
                    <a:bodyPr/>
                    <a:lstStyle/>
                    <a:p>
                      <a:pPr marL="0" marR="0" algn="ctr">
                        <a:spcBef>
                          <a:spcPts val="600"/>
                        </a:spcBef>
                        <a:spcAft>
                          <a:spcPts val="600"/>
                        </a:spcAft>
                      </a:pPr>
                      <a:r>
                        <a:rPr lang="en-US" sz="2000">
                          <a:effectLst/>
                        </a:rPr>
                        <a:t>Informative Feedback</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spcBef>
                          <a:spcPts val="600"/>
                        </a:spcBef>
                        <a:spcAft>
                          <a:spcPts val="600"/>
                        </a:spcAft>
                        <a:buFont typeface="Arial" panose="020B0604020202020204" pitchFamily="34" charset="0"/>
                        <a:buNone/>
                      </a:pPr>
                      <a:r>
                        <a:rPr lang="en-US" sz="1800" kern="1200">
                          <a:effectLst/>
                        </a:rPr>
                        <a:t>Clear messages after actions (e.g., “assessment saved,” “order entered,” or “order still pending”)</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2"/>
                  </a:ext>
                </a:extLst>
              </a:tr>
              <a:tr h="758246">
                <a:tc>
                  <a:txBody>
                    <a:bodyPr/>
                    <a:lstStyle/>
                    <a:p>
                      <a:pPr marL="0" marR="0" algn="ctr">
                        <a:spcBef>
                          <a:spcPts val="600"/>
                        </a:spcBef>
                        <a:spcAft>
                          <a:spcPts val="600"/>
                        </a:spcAft>
                      </a:pPr>
                      <a:r>
                        <a:rPr lang="en-US" sz="2000">
                          <a:effectLst/>
                        </a:rPr>
                        <a:t>Flexibility and Efficiency</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sz="1800" kern="1200">
                          <a:effectLst/>
                        </a:rPr>
                        <a:t>Availability to tailor to specialty and expertise (e.g., primary care vs. anesthesiology notes)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3"/>
                  </a:ext>
                </a:extLst>
              </a:tr>
              <a:tr h="778018">
                <a:tc>
                  <a:txBody>
                    <a:bodyPr/>
                    <a:lstStyle/>
                    <a:p>
                      <a:pPr marL="0" marR="0" algn="ctr">
                        <a:spcBef>
                          <a:spcPts val="600"/>
                        </a:spcBef>
                        <a:spcAft>
                          <a:spcPts val="600"/>
                        </a:spcAft>
                      </a:pPr>
                      <a:r>
                        <a:rPr lang="en-US" sz="2000">
                          <a:effectLst/>
                        </a:rPr>
                        <a:t>Good Error Messages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0" marR="0" indent="0">
                        <a:spcBef>
                          <a:spcPts val="600"/>
                        </a:spcBef>
                        <a:spcAft>
                          <a:spcPts val="600"/>
                        </a:spcAft>
                        <a:buFont typeface="Arial" panose="020B0604020202020204" pitchFamily="34" charset="0"/>
                        <a:buNone/>
                      </a:pPr>
                      <a:r>
                        <a:rPr lang="en-US" sz="1800" kern="1200" dirty="0">
                          <a:effectLst/>
                        </a:rPr>
                        <a:t>Clear error messages (e.g., “need reason for alert override” or “mandatory field left blank,” with a pointer to which one)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
        <p:nvSpPr>
          <p:cNvPr id="2" name="Title 1"/>
          <p:cNvSpPr>
            <a:spLocks noGrp="1"/>
          </p:cNvSpPr>
          <p:nvPr>
            <p:ph type="title"/>
          </p:nvPr>
        </p:nvSpPr>
        <p:spPr/>
        <p:txBody>
          <a:bodyPr/>
          <a:lstStyle/>
          <a:p>
            <a:r>
              <a:rPr lang="en-US"/>
              <a:t>Prepare for Assessment</a:t>
            </a:r>
          </a:p>
        </p:txBody>
      </p:sp>
    </p:spTree>
    <p:extLst>
      <p:ext uri="{BB962C8B-B14F-4D97-AF65-F5344CB8AC3E}">
        <p14:creationId xmlns:p14="http://schemas.microsoft.com/office/powerpoint/2010/main" val="31559848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59</a:t>
            </a:fld>
            <a:endParaRPr lang="en-US"/>
          </a:p>
        </p:txBody>
      </p:sp>
      <p:graphicFrame>
        <p:nvGraphicFramePr>
          <p:cNvPr id="5" name="Table 4" descr="SMARTArt table that lists heuristic categories and their definitions"/>
          <p:cNvGraphicFramePr>
            <a:graphicFrameLocks noGrp="1"/>
          </p:cNvGraphicFramePr>
          <p:nvPr/>
        </p:nvGraphicFramePr>
        <p:xfrm>
          <a:off x="182880" y="1038898"/>
          <a:ext cx="8778240" cy="5186636"/>
        </p:xfrm>
        <a:graphic>
          <a:graphicData uri="http://schemas.openxmlformats.org/drawingml/2006/table">
            <a:tbl>
              <a:tblPr firstRow="1" firstCol="1" bandRow="1">
                <a:tableStyleId>{6E25E649-3F16-4E02-A733-19D2CDBF48F0}</a:tableStyleId>
              </a:tblPr>
              <a:tblGrid>
                <a:gridCol w="2165684">
                  <a:extLst>
                    <a:ext uri="{9D8B030D-6E8A-4147-A177-3AD203B41FA5}">
                      <a16:colId xmlns:a16="http://schemas.microsoft.com/office/drawing/2014/main" val="20000"/>
                    </a:ext>
                  </a:extLst>
                </a:gridCol>
                <a:gridCol w="6612556">
                  <a:extLst>
                    <a:ext uri="{9D8B030D-6E8A-4147-A177-3AD203B41FA5}">
                      <a16:colId xmlns:a16="http://schemas.microsoft.com/office/drawing/2014/main" val="20001"/>
                    </a:ext>
                  </a:extLst>
                </a:gridCol>
              </a:tblGrid>
              <a:tr h="818778">
                <a:tc>
                  <a:txBody>
                    <a:bodyPr/>
                    <a:lstStyle/>
                    <a:p>
                      <a:pPr marL="0" marR="0" algn="ctr">
                        <a:spcBef>
                          <a:spcPts val="600"/>
                        </a:spcBef>
                        <a:spcAft>
                          <a:spcPts val="600"/>
                        </a:spcAft>
                      </a:pPr>
                      <a:r>
                        <a:rPr lang="en-US" sz="2400">
                          <a:effectLst/>
                        </a:rPr>
                        <a:t>Heuristic Category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lgn="ctr">
                        <a:spcBef>
                          <a:spcPts val="600"/>
                        </a:spcBef>
                        <a:spcAft>
                          <a:spcPts val="600"/>
                        </a:spcAft>
                      </a:pPr>
                      <a:r>
                        <a:rPr lang="en-US" sz="2400">
                          <a:effectLst/>
                        </a:rPr>
                        <a:t>Sample</a:t>
                      </a:r>
                      <a:r>
                        <a:rPr lang="en-US" sz="2400" baseline="0">
                          <a:effectLst/>
                        </a:rPr>
                        <a:t> Items to Evaluate</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001482">
                <a:tc>
                  <a:txBody>
                    <a:bodyPr/>
                    <a:lstStyle/>
                    <a:p>
                      <a:pPr marL="0" marR="0" algn="ctr">
                        <a:spcBef>
                          <a:spcPts val="600"/>
                        </a:spcBef>
                        <a:spcAft>
                          <a:spcPts val="600"/>
                        </a:spcAft>
                      </a:pPr>
                      <a:r>
                        <a:rPr lang="en-US" sz="2000">
                          <a:effectLst/>
                        </a:rPr>
                        <a:t>Avoid Catastrophic Errors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sz="1800" kern="1200">
                          <a:effectLst/>
                        </a:rPr>
                        <a:t>Alerts for out-of-range values for a field (e.g., temp of 400°)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700513">
                <a:tc>
                  <a:txBody>
                    <a:bodyPr/>
                    <a:lstStyle/>
                    <a:p>
                      <a:pPr marL="0" marR="0" algn="ctr">
                        <a:spcBef>
                          <a:spcPts val="600"/>
                        </a:spcBef>
                        <a:spcAft>
                          <a:spcPts val="600"/>
                        </a:spcAft>
                      </a:pPr>
                      <a:r>
                        <a:rPr lang="en-US" sz="2000">
                          <a:effectLst/>
                        </a:rPr>
                        <a:t>Clear Closure</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spcBef>
                          <a:spcPts val="600"/>
                        </a:spcBef>
                        <a:spcAft>
                          <a:spcPts val="600"/>
                        </a:spcAft>
                        <a:buFont typeface="Arial" panose="020B0604020202020204" pitchFamily="34" charset="0"/>
                        <a:buNone/>
                      </a:pPr>
                      <a:r>
                        <a:rPr lang="en-US" sz="1800" kern="1200">
                          <a:effectLst/>
                        </a:rPr>
                        <a:t>Clear indicator when process is completed (e.g., with a message, change in appearance, or the like)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6"/>
                  </a:ext>
                </a:extLst>
              </a:tr>
              <a:tr h="437822">
                <a:tc>
                  <a:txBody>
                    <a:bodyPr/>
                    <a:lstStyle/>
                    <a:p>
                      <a:pPr marL="0" marR="0" algn="ctr">
                        <a:spcBef>
                          <a:spcPts val="600"/>
                        </a:spcBef>
                        <a:spcAft>
                          <a:spcPts val="600"/>
                        </a:spcAft>
                      </a:pPr>
                      <a:r>
                        <a:rPr lang="en-US" sz="2000">
                          <a:effectLst/>
                        </a:rPr>
                        <a:t>Reversible Actions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lvl="0" indent="0" algn="l" defTabSz="457200"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sz="1800" kern="1200">
                          <a:effectLst/>
                        </a:rPr>
                        <a:t>Availability of an undo button wherever appropriate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7"/>
                  </a:ext>
                </a:extLst>
              </a:tr>
              <a:tr h="708138">
                <a:tc>
                  <a:txBody>
                    <a:bodyPr/>
                    <a:lstStyle/>
                    <a:p>
                      <a:pPr marL="0" marR="0" algn="ctr">
                        <a:spcBef>
                          <a:spcPts val="600"/>
                        </a:spcBef>
                        <a:spcAft>
                          <a:spcPts val="600"/>
                        </a:spcAft>
                      </a:pPr>
                      <a:r>
                        <a:rPr lang="en-US" sz="2000">
                          <a:effectLst/>
                        </a:rPr>
                        <a:t>Use the Users’ Language</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spcBef>
                          <a:spcPts val="600"/>
                        </a:spcBef>
                        <a:spcAft>
                          <a:spcPts val="600"/>
                        </a:spcAft>
                        <a:buFont typeface="Arial" panose="020B0604020202020204" pitchFamily="34" charset="0"/>
                        <a:buNone/>
                      </a:pPr>
                      <a:r>
                        <a:rPr lang="en-US" sz="1800" kern="1200">
                          <a:effectLst/>
                        </a:rPr>
                        <a:t>Terms and abbreviations make sense to users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8"/>
                  </a:ext>
                </a:extLst>
              </a:tr>
              <a:tr h="637307">
                <a:tc>
                  <a:txBody>
                    <a:bodyPr/>
                    <a:lstStyle/>
                    <a:p>
                      <a:pPr marL="0" marR="0" algn="ctr">
                        <a:spcBef>
                          <a:spcPts val="600"/>
                        </a:spcBef>
                        <a:spcAft>
                          <a:spcPts val="600"/>
                        </a:spcAft>
                      </a:pPr>
                      <a:r>
                        <a:rPr lang="en-US" sz="2000">
                          <a:effectLst/>
                        </a:rPr>
                        <a:t>Users in Control</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indent="0">
                        <a:spcBef>
                          <a:spcPts val="600"/>
                        </a:spcBef>
                        <a:spcAft>
                          <a:spcPts val="600"/>
                        </a:spcAft>
                        <a:buFont typeface="Arial" panose="020B0604020202020204" pitchFamily="34" charset="0"/>
                        <a:buNone/>
                      </a:pPr>
                      <a:r>
                        <a:rPr lang="en-US" sz="1800" kern="1200">
                          <a:effectLst/>
                        </a:rPr>
                        <a:t>No unexpected system actions (e.g., maintenance cycle during shift change or prime medication times)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9"/>
                  </a:ext>
                </a:extLst>
              </a:tr>
              <a:tr h="875641">
                <a:tc>
                  <a:txBody>
                    <a:bodyPr/>
                    <a:lstStyle/>
                    <a:p>
                      <a:pPr marL="0" marR="0" algn="ctr">
                        <a:spcBef>
                          <a:spcPts val="600"/>
                        </a:spcBef>
                        <a:spcAft>
                          <a:spcPts val="600"/>
                        </a:spcAft>
                      </a:pPr>
                      <a:r>
                        <a:rPr lang="en-US" sz="2000">
                          <a:effectLst/>
                        </a:rPr>
                        <a:t>Help and Documentation</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0" marR="0" lvl="0" indent="0" algn="l" defTabSz="457200" rtl="0" eaLnBrk="1" fontAlgn="auto" latinLnBrk="0" hangingPunct="1">
                        <a:lnSpc>
                          <a:spcPct val="100000"/>
                        </a:lnSpc>
                        <a:spcBef>
                          <a:spcPts val="600"/>
                        </a:spcBef>
                        <a:spcAft>
                          <a:spcPts val="600"/>
                        </a:spcAft>
                        <a:buClrTx/>
                        <a:buSzTx/>
                        <a:buFont typeface="Arial" panose="020B0604020202020204" pitchFamily="34" charset="0"/>
                        <a:buNone/>
                        <a:tabLst/>
                        <a:defRPr/>
                      </a:pPr>
                      <a:r>
                        <a:rPr lang="en-US" sz="1800" kern="1200" dirty="0">
                          <a:effectLst/>
                        </a:rPr>
                        <a:t>Help is context-sensitive (e.g., tailored to the location in the application versus having to search the entire help document)</a:t>
                      </a:r>
                      <a:endParaRPr lang="en-US" sz="1800" kern="1200" dirty="0">
                        <a:solidFill>
                          <a:schemeClr val="dk1"/>
                        </a:solidFill>
                        <a:effectLst/>
                        <a:latin typeface="+mn-lt"/>
                        <a:ea typeface="+mn-ea"/>
                        <a:cs typeface="+mn-cs"/>
                      </a:endParaRPr>
                    </a:p>
                  </a:txBody>
                  <a:tcPr anchor="ctr">
                    <a:lnT w="12700" cap="flat" cmpd="sng" algn="ctr">
                      <a:solidFill>
                        <a:schemeClr val="tx1">
                          <a:lumMod val="50000"/>
                          <a:lumOff val="50000"/>
                        </a:schemeClr>
                      </a:solidFill>
                      <a:prstDash val="solid"/>
                      <a:round/>
                      <a:headEnd type="none" w="med" len="med"/>
                      <a:tailEnd type="none" w="med" len="med"/>
                    </a:lnT>
                  </a:tcPr>
                </a:tc>
                <a:extLst>
                  <a:ext uri="{0D108BD9-81ED-4DB2-BD59-A6C34878D82A}">
                    <a16:rowId xmlns:a16="http://schemas.microsoft.com/office/drawing/2014/main" val="10010"/>
                  </a:ext>
                </a:extLst>
              </a:tr>
            </a:tbl>
          </a:graphicData>
        </a:graphic>
      </p:graphicFrame>
      <p:sp>
        <p:nvSpPr>
          <p:cNvPr id="2" name="Title 1"/>
          <p:cNvSpPr>
            <a:spLocks noGrp="1"/>
          </p:cNvSpPr>
          <p:nvPr>
            <p:ph type="title"/>
          </p:nvPr>
        </p:nvSpPr>
        <p:spPr/>
        <p:txBody>
          <a:bodyPr/>
          <a:lstStyle/>
          <a:p>
            <a:r>
              <a:rPr lang="en-US"/>
              <a:t>Prepare for Assessment</a:t>
            </a:r>
          </a:p>
        </p:txBody>
      </p:sp>
    </p:spTree>
    <p:extLst>
      <p:ext uri="{BB962C8B-B14F-4D97-AF65-F5344CB8AC3E}">
        <p14:creationId xmlns:p14="http://schemas.microsoft.com/office/powerpoint/2010/main" val="99603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p:txBody>
          <a:bodyPr/>
          <a:lstStyle/>
          <a:p>
            <a:r>
              <a:rPr lang="en-US" dirty="0">
                <a:solidFill>
                  <a:srgbClr val="174782"/>
                </a:solidFill>
              </a:rPr>
              <a:t>Identifies usability problems</a:t>
            </a:r>
          </a:p>
          <a:p>
            <a:r>
              <a:rPr lang="en-US" dirty="0">
                <a:solidFill>
                  <a:srgbClr val="174782"/>
                </a:solidFill>
              </a:rPr>
              <a:t>Assigns problems to a category</a:t>
            </a:r>
          </a:p>
          <a:p>
            <a:r>
              <a:rPr lang="en-US" dirty="0">
                <a:solidFill>
                  <a:srgbClr val="174782"/>
                </a:solidFill>
              </a:rPr>
              <a:t>Rates each problem on severity</a:t>
            </a:r>
          </a:p>
          <a:p>
            <a:r>
              <a:rPr lang="en-US" dirty="0">
                <a:solidFill>
                  <a:srgbClr val="174782"/>
                </a:solidFill>
              </a:rPr>
              <a:t>Can be used to translate usability problems into </a:t>
            </a:r>
            <a:br>
              <a:rPr lang="en-US" dirty="0">
                <a:solidFill>
                  <a:srgbClr val="174782"/>
                </a:solidFill>
              </a:rPr>
            </a:br>
            <a:r>
              <a:rPr lang="en-US" dirty="0">
                <a:solidFill>
                  <a:srgbClr val="174782"/>
                </a:solidFill>
              </a:rPr>
              <a:t>design requirements</a:t>
            </a:r>
          </a:p>
        </p:txBody>
      </p:sp>
      <p:sp>
        <p:nvSpPr>
          <p:cNvPr id="3" name="Slide Number Placeholder 2"/>
          <p:cNvSpPr>
            <a:spLocks noGrp="1"/>
          </p:cNvSpPr>
          <p:nvPr>
            <p:ph type="sldNum" sz="quarter" idx="12"/>
          </p:nvPr>
        </p:nvSpPr>
        <p:spPr/>
        <p:txBody>
          <a:bodyPr/>
          <a:lstStyle/>
          <a:p>
            <a:fld id="{059ABE3D-0306-47E9-8957-6FD3294A431B}" type="slidenum">
              <a:rPr lang="en-US" smtClean="0"/>
              <a:pPr/>
              <a:t>6</a:t>
            </a:fld>
            <a:endParaRPr lang="en-US"/>
          </a:p>
        </p:txBody>
      </p:sp>
      <p:sp>
        <p:nvSpPr>
          <p:cNvPr id="2" name="Title 1"/>
          <p:cNvSpPr>
            <a:spLocks noGrp="1"/>
          </p:cNvSpPr>
          <p:nvPr>
            <p:ph type="title"/>
          </p:nvPr>
        </p:nvSpPr>
        <p:spPr/>
        <p:txBody>
          <a:bodyPr/>
          <a:lstStyle/>
          <a:p>
            <a:r>
              <a:rPr lang="en-US"/>
              <a:t>Introduction to Heuristic Evaluation</a:t>
            </a:r>
          </a:p>
        </p:txBody>
      </p:sp>
      <p:sp>
        <p:nvSpPr>
          <p:cNvPr id="14" name="Text Placeholder 13"/>
          <p:cNvSpPr>
            <a:spLocks noGrp="1"/>
          </p:cNvSpPr>
          <p:nvPr>
            <p:ph type="body" sz="quarter" idx="13"/>
          </p:nvPr>
        </p:nvSpPr>
        <p:spPr/>
        <p:txBody>
          <a:bodyPr/>
          <a:lstStyle/>
          <a:p>
            <a:r>
              <a:rPr lang="en-US">
                <a:solidFill>
                  <a:srgbClr val="174782"/>
                </a:solidFill>
              </a:rPr>
              <a:t>What does heuristic evaluation do?</a:t>
            </a:r>
          </a:p>
        </p:txBody>
      </p:sp>
      <p:pic>
        <p:nvPicPr>
          <p:cNvPr id="13" name="Picture Placeholder 6" descr="Two clinicians discussing the display of an electronic computer system"/>
          <p:cNvPicPr>
            <a:picLocks noGrp="1" noChangeAspect="1"/>
          </p:cNvPicPr>
          <p:nvPr>
            <p:ph sz="quarter" idx="14"/>
          </p:nvPr>
        </p:nvPicPr>
        <p:blipFill>
          <a:blip r:embed="rId3"/>
          <a:stretch>
            <a:fillRect/>
          </a:stretch>
        </p:blipFill>
        <p:spPr>
          <a:xfrm>
            <a:off x="5303520" y="3644597"/>
            <a:ext cx="3383280" cy="2538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03339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latin typeface="+mn-lt"/>
              </a:rPr>
              <a:pPr/>
              <a:t>60</a:t>
            </a:fld>
            <a:endParaRPr lang="en-US">
              <a:latin typeface="+mn-lt"/>
            </a:endParaRPr>
          </a:p>
        </p:txBody>
      </p:sp>
      <p:sp>
        <p:nvSpPr>
          <p:cNvPr id="7" name="TextBox 6"/>
          <p:cNvSpPr txBox="1"/>
          <p:nvPr/>
        </p:nvSpPr>
        <p:spPr>
          <a:xfrm>
            <a:off x="7020958" y="6180705"/>
            <a:ext cx="1715080" cy="341555"/>
          </a:xfrm>
          <a:prstGeom prst="rect">
            <a:avLst/>
          </a:prstGeom>
        </p:spPr>
        <p:txBody>
          <a:bodyPr vert="horz" wrap="none" lIns="91440" tIns="45720" rIns="91440" bIns="45720" rtlCol="0">
            <a:noAutofit/>
          </a:bodyPr>
          <a:lstStyle/>
          <a:p>
            <a:pPr>
              <a:buClr>
                <a:srgbClr val="F78F1E"/>
              </a:buClr>
              <a:buSzPct val="150000"/>
            </a:pPr>
            <a:r>
              <a:rPr lang="en-US" sz="1400">
                <a:latin typeface="Calibri"/>
                <a:cs typeface="Calibri"/>
              </a:rPr>
              <a:t>Staggers, et al., 2015</a:t>
            </a:r>
          </a:p>
        </p:txBody>
      </p:sp>
      <p:graphicFrame>
        <p:nvGraphicFramePr>
          <p:cNvPr id="5" name="Table 4" descr="SMARTArt table that lists tasks and descriptions of potential usability problems"/>
          <p:cNvGraphicFramePr>
            <a:graphicFrameLocks noGrp="1"/>
          </p:cNvGraphicFramePr>
          <p:nvPr/>
        </p:nvGraphicFramePr>
        <p:xfrm>
          <a:off x="182880" y="1489625"/>
          <a:ext cx="8778240" cy="4718362"/>
        </p:xfrm>
        <a:graphic>
          <a:graphicData uri="http://schemas.openxmlformats.org/drawingml/2006/table">
            <a:tbl>
              <a:tblPr firstRow="1" firstCol="1" bandRow="1">
                <a:tableStyleId>{6E25E649-3F16-4E02-A733-19D2CDBF48F0}</a:tableStyleId>
              </a:tblPr>
              <a:tblGrid>
                <a:gridCol w="1950524">
                  <a:extLst>
                    <a:ext uri="{9D8B030D-6E8A-4147-A177-3AD203B41FA5}">
                      <a16:colId xmlns:a16="http://schemas.microsoft.com/office/drawing/2014/main" val="20000"/>
                    </a:ext>
                  </a:extLst>
                </a:gridCol>
                <a:gridCol w="6827716">
                  <a:extLst>
                    <a:ext uri="{9D8B030D-6E8A-4147-A177-3AD203B41FA5}">
                      <a16:colId xmlns:a16="http://schemas.microsoft.com/office/drawing/2014/main" val="20001"/>
                    </a:ext>
                  </a:extLst>
                </a:gridCol>
              </a:tblGrid>
              <a:tr h="558301">
                <a:tc>
                  <a:txBody>
                    <a:bodyPr/>
                    <a:lstStyle/>
                    <a:p>
                      <a:pPr marL="0" marR="0" algn="ctr">
                        <a:spcBef>
                          <a:spcPts val="600"/>
                        </a:spcBef>
                        <a:spcAft>
                          <a:spcPts val="600"/>
                        </a:spcAft>
                      </a:pPr>
                      <a:r>
                        <a:rPr lang="en-US" sz="2400">
                          <a:effectLst/>
                        </a:rPr>
                        <a:t>Task</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tc>
                  <a:txBody>
                    <a:bodyPr/>
                    <a:lstStyle/>
                    <a:p>
                      <a:pPr marL="0" marR="0">
                        <a:spcBef>
                          <a:spcPts val="600"/>
                        </a:spcBef>
                        <a:spcAft>
                          <a:spcPts val="600"/>
                        </a:spcAft>
                      </a:pPr>
                      <a:r>
                        <a:rPr lang="en-US" sz="2400">
                          <a:effectLst/>
                        </a:rPr>
                        <a:t>Description of Usability Problem</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0"/>
                  </a:ext>
                </a:extLst>
              </a:tr>
              <a:tr h="1920315">
                <a:tc>
                  <a:txBody>
                    <a:bodyPr/>
                    <a:lstStyle/>
                    <a:p>
                      <a:pPr marL="0" marR="0" algn="ctr">
                        <a:spcBef>
                          <a:spcPts val="600"/>
                        </a:spcBef>
                        <a:spcAft>
                          <a:spcPts val="600"/>
                        </a:spcAft>
                      </a:pPr>
                      <a:r>
                        <a:rPr lang="en-US" sz="2000">
                          <a:effectLst/>
                        </a:rPr>
                        <a:t>Administer Medications </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bg1">
                          <a:lumMod val="95000"/>
                        </a:schemeClr>
                      </a:solidFill>
                      <a:prstDash val="solid"/>
                      <a:round/>
                      <a:headEnd type="none" w="med" len="med"/>
                      <a:tailEnd type="none" w="med" len="med"/>
                    </a:lnB>
                  </a:tcPr>
                </a:tc>
                <a:tc>
                  <a:txBody>
                    <a:bodyPr/>
                    <a:lstStyle/>
                    <a:p>
                      <a:pPr marL="342900" marR="0" lvl="0" indent="-342900">
                        <a:spcBef>
                          <a:spcPts val="600"/>
                        </a:spcBef>
                        <a:spcAft>
                          <a:spcPts val="0"/>
                        </a:spcAft>
                        <a:buFont typeface="Times New Roman" panose="02020603050405020304" pitchFamily="18" charset="0"/>
                        <a:buChar char="•"/>
                      </a:pPr>
                      <a:r>
                        <a:rPr lang="en-US" sz="1800">
                          <a:effectLst/>
                        </a:rPr>
                        <a:t>BCMA screen does not have an indicator for automatic refresh; nurses must continually click refresh (a multiple-step process) or exit out and reenter to avoid missing new or discontinued orders.</a:t>
                      </a:r>
                    </a:p>
                    <a:p>
                      <a:pPr marL="342900" marR="0" lvl="0" indent="-342900">
                        <a:spcBef>
                          <a:spcPts val="0"/>
                        </a:spcBef>
                        <a:spcAft>
                          <a:spcPts val="600"/>
                        </a:spcAft>
                        <a:buFont typeface="Times New Roman" panose="02020603050405020304" pitchFamily="18" charset="0"/>
                        <a:buChar char="•"/>
                      </a:pPr>
                      <a:r>
                        <a:rPr lang="en-US" sz="1800">
                          <a:effectLst/>
                        </a:rPr>
                        <a:t>No structured option is available to document medication patch placement location; nurses must use a free-text field.</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1"/>
                  </a:ext>
                </a:extLst>
              </a:tr>
              <a:tr h="1398069">
                <a:tc>
                  <a:txBody>
                    <a:bodyPr/>
                    <a:lstStyle/>
                    <a:p>
                      <a:pPr marL="0" marR="0" algn="ctr">
                        <a:spcBef>
                          <a:spcPts val="600"/>
                        </a:spcBef>
                        <a:spcAft>
                          <a:spcPts val="600"/>
                        </a:spcAft>
                      </a:pPr>
                      <a:r>
                        <a:rPr lang="en-US" sz="2000">
                          <a:effectLst/>
                        </a:rPr>
                        <a:t>Prepare Medications </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342900" marR="0" lvl="0" indent="-342900">
                        <a:spcBef>
                          <a:spcPts val="600"/>
                        </a:spcBef>
                        <a:spcAft>
                          <a:spcPts val="0"/>
                        </a:spcAft>
                        <a:buFont typeface="Times New Roman" panose="02020603050405020304" pitchFamily="18" charset="0"/>
                        <a:buChar char="•"/>
                      </a:pPr>
                      <a:r>
                        <a:rPr lang="en-US" sz="1800">
                          <a:effectLst/>
                        </a:rPr>
                        <a:t>No easy way to organize/prepare for medication administration, especially across patients; work-around is to run missed medication reports often. </a:t>
                      </a:r>
                    </a:p>
                    <a:p>
                      <a:pPr marL="342900" marR="0" lvl="0" indent="-342900">
                        <a:spcBef>
                          <a:spcPts val="0"/>
                        </a:spcBef>
                        <a:spcAft>
                          <a:spcPts val="600"/>
                        </a:spcAft>
                        <a:buFont typeface="Times New Roman" panose="02020603050405020304" pitchFamily="18" charset="0"/>
                        <a:buChar char="•"/>
                      </a:pPr>
                      <a:r>
                        <a:rPr lang="en-US" sz="1800">
                          <a:effectLst/>
                        </a:rPr>
                        <a:t>Nurses must document IVs using “IV bag chronology,” which is not intuitive.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tcPr>
                </a:tc>
                <a:extLst>
                  <a:ext uri="{0D108BD9-81ED-4DB2-BD59-A6C34878D82A}">
                    <a16:rowId xmlns:a16="http://schemas.microsoft.com/office/drawing/2014/main" val="10002"/>
                  </a:ext>
                </a:extLst>
              </a:tr>
              <a:tr h="776706">
                <a:tc>
                  <a:txBody>
                    <a:bodyPr/>
                    <a:lstStyle/>
                    <a:p>
                      <a:pPr marL="0" marR="0" algn="ctr">
                        <a:spcBef>
                          <a:spcPts val="600"/>
                        </a:spcBef>
                        <a:spcAft>
                          <a:spcPts val="600"/>
                        </a:spcAft>
                      </a:pPr>
                      <a:r>
                        <a:rPr lang="en-US" sz="2000">
                          <a:effectLst/>
                        </a:rPr>
                        <a:t>Other tasks</a:t>
                      </a:r>
                      <a:endParaRPr lang="en-US" sz="2000">
                        <a:solidFill>
                          <a:schemeClr val="accent4"/>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bg1">
                          <a:lumMod val="95000"/>
                        </a:schemeClr>
                      </a:solidFill>
                      <a:prstDash val="solid"/>
                      <a:round/>
                      <a:headEnd type="none" w="med" len="med"/>
                      <a:tailEnd type="none" w="med" len="med"/>
                    </a:lnT>
                  </a:tcPr>
                </a:tc>
                <a:tc>
                  <a:txBody>
                    <a:bodyPr/>
                    <a:lstStyle/>
                    <a:p>
                      <a:pPr marL="342900" marR="0" lvl="0" indent="-342900">
                        <a:spcBef>
                          <a:spcPts val="600"/>
                        </a:spcBef>
                        <a:spcAft>
                          <a:spcPts val="600"/>
                        </a:spcAft>
                        <a:buFont typeface="Times New Roman" panose="02020603050405020304" pitchFamily="18" charset="0"/>
                        <a:buChar char="•"/>
                      </a:pPr>
                      <a:r>
                        <a:rPr lang="en-US" sz="1800" dirty="0">
                          <a:effectLst/>
                        </a:rPr>
                        <a:t>Describe identified usability problems.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anchor="ctr">
                    <a:lnT w="12700" cap="flat" cmpd="sng" algn="ctr">
                      <a:solidFill>
                        <a:schemeClr val="tx1">
                          <a:lumMod val="50000"/>
                          <a:lumOff val="50000"/>
                        </a:schemeClr>
                      </a:solidFill>
                      <a:prstDash val="solid"/>
                      <a:round/>
                      <a:headEnd type="none" w="med" len="med"/>
                      <a:tailEnd type="none" w="med" len="med"/>
                    </a:lnT>
                  </a:tcPr>
                </a:tc>
                <a:extLst>
                  <a:ext uri="{0D108BD9-81ED-4DB2-BD59-A6C34878D82A}">
                    <a16:rowId xmlns:a16="http://schemas.microsoft.com/office/drawing/2014/main" val="10003"/>
                  </a:ext>
                </a:extLst>
              </a:tr>
            </a:tbl>
          </a:graphicData>
        </a:graphic>
      </p:graphicFrame>
      <p:sp>
        <p:nvSpPr>
          <p:cNvPr id="8" name="Text Placeholder 7"/>
          <p:cNvSpPr>
            <a:spLocks noGrp="1"/>
          </p:cNvSpPr>
          <p:nvPr>
            <p:ph type="body" sz="quarter" idx="13"/>
          </p:nvPr>
        </p:nvSpPr>
        <p:spPr>
          <a:xfrm>
            <a:off x="457200" y="970394"/>
            <a:ext cx="8229600" cy="457200"/>
          </a:xfrm>
        </p:spPr>
        <p:txBody>
          <a:bodyPr>
            <a:normAutofit fontScale="92500" lnSpcReduction="20000"/>
          </a:bodyPr>
          <a:lstStyle/>
          <a:p>
            <a:r>
              <a:rPr lang="en-US">
                <a:solidFill>
                  <a:srgbClr val="174782"/>
                </a:solidFill>
                <a:cs typeface="Calibri"/>
              </a:rPr>
              <a:t>Use a Table to Record Sample Usability Problems</a:t>
            </a:r>
          </a:p>
          <a:p>
            <a:endParaRPr lang="en-US"/>
          </a:p>
        </p:txBody>
      </p:sp>
      <p:sp>
        <p:nvSpPr>
          <p:cNvPr id="2" name="Title 1"/>
          <p:cNvSpPr>
            <a:spLocks noGrp="1"/>
          </p:cNvSpPr>
          <p:nvPr>
            <p:ph type="title"/>
          </p:nvPr>
        </p:nvSpPr>
        <p:spPr/>
        <p:txBody>
          <a:bodyPr/>
          <a:lstStyle/>
          <a:p>
            <a:r>
              <a:rPr lang="en-US"/>
              <a:t>Prepare for Assessment</a:t>
            </a:r>
          </a:p>
        </p:txBody>
      </p:sp>
    </p:spTree>
    <p:extLst>
      <p:ext uri="{BB962C8B-B14F-4D97-AF65-F5344CB8AC3E}">
        <p14:creationId xmlns:p14="http://schemas.microsoft.com/office/powerpoint/2010/main" val="24304470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506496" cy="4354285"/>
          </a:xfrm>
        </p:spPr>
        <p:txBody>
          <a:bodyPr/>
          <a:lstStyle/>
          <a:p>
            <a:r>
              <a:rPr lang="en-US" dirty="0">
                <a:solidFill>
                  <a:srgbClr val="174782"/>
                </a:solidFill>
              </a:rPr>
              <a:t>PSR captures each screen shot upon click or keystroke and stores them for viewing</a:t>
            </a:r>
          </a:p>
          <a:p>
            <a:r>
              <a:rPr lang="en-US" dirty="0">
                <a:solidFill>
                  <a:srgbClr val="174782"/>
                </a:solidFill>
              </a:rPr>
              <a:t>Excellent resource for screen captures, illustrating usability problems</a:t>
            </a:r>
          </a:p>
          <a:p>
            <a:pPr lvl="1"/>
            <a:r>
              <a:rPr lang="en-US" dirty="0"/>
              <a:t>Better for simpler tasks due to screen capture limits</a:t>
            </a:r>
          </a:p>
          <a:p>
            <a:r>
              <a:rPr lang="en-US" dirty="0">
                <a:solidFill>
                  <a:srgbClr val="174782"/>
                </a:solidFill>
              </a:rPr>
              <a:t>Find tips on how to use </a:t>
            </a:r>
            <a:r>
              <a:rPr lang="en-US" dirty="0">
                <a:solidFill>
                  <a:srgbClr val="174782"/>
                </a:solidFill>
                <a:hlinkClick r:id="rId3"/>
              </a:rPr>
              <a:t>PSR</a:t>
            </a:r>
            <a:r>
              <a:rPr lang="en-US" dirty="0">
                <a:solidFill>
                  <a:srgbClr val="174782"/>
                </a:solidFill>
              </a:rPr>
              <a:t> (also called step recorder) </a:t>
            </a:r>
          </a:p>
          <a:p>
            <a:pPr lvl="1"/>
            <a:r>
              <a:rPr lang="en-US" sz="2400" dirty="0"/>
              <a:t>Screen capture limit = 100 with Windows 7</a:t>
            </a:r>
          </a:p>
          <a:p>
            <a:pPr lvl="1"/>
            <a:r>
              <a:rPr lang="en-US" sz="2400" dirty="0"/>
              <a:t>Screen capture limit = 1000 with Windows 10</a:t>
            </a:r>
          </a:p>
          <a:p>
            <a:endParaRPr lang="en-US" dirty="0"/>
          </a:p>
        </p:txBody>
      </p:sp>
      <p:sp>
        <p:nvSpPr>
          <p:cNvPr id="3" name="Slide Number Placeholder 2"/>
          <p:cNvSpPr>
            <a:spLocks noGrp="1"/>
          </p:cNvSpPr>
          <p:nvPr>
            <p:ph type="sldNum" sz="quarter" idx="12"/>
          </p:nvPr>
        </p:nvSpPr>
        <p:spPr/>
        <p:txBody>
          <a:bodyPr/>
          <a:lstStyle/>
          <a:p>
            <a:pPr>
              <a:defRPr/>
            </a:pPr>
            <a:fld id="{953D45C7-AFA8-4622-8BFA-D400F3569C1E}" type="slidenum">
              <a:rPr lang="en-US" smtClean="0"/>
              <a:pPr>
                <a:defRPr/>
              </a:pPr>
              <a:t>61</a:t>
            </a:fld>
            <a:endParaRPr lang="en-US"/>
          </a:p>
        </p:txBody>
      </p:sp>
      <p:sp>
        <p:nvSpPr>
          <p:cNvPr id="4" name="Title 3"/>
          <p:cNvSpPr>
            <a:spLocks noGrp="1"/>
          </p:cNvSpPr>
          <p:nvPr>
            <p:ph type="title"/>
          </p:nvPr>
        </p:nvSpPr>
        <p:spPr/>
        <p:txBody>
          <a:bodyPr/>
          <a:lstStyle/>
          <a:p>
            <a:r>
              <a:rPr lang="en-US"/>
              <a:t>Prepare for </a:t>
            </a:r>
            <a:r>
              <a:rPr lang="en-US" dirty="0"/>
              <a:t>assessment</a:t>
            </a:r>
          </a:p>
        </p:txBody>
      </p:sp>
      <p:sp>
        <p:nvSpPr>
          <p:cNvPr id="5" name="Text Placeholder 4"/>
          <p:cNvSpPr>
            <a:spLocks noGrp="1"/>
          </p:cNvSpPr>
          <p:nvPr>
            <p:ph type="body" sz="quarter" idx="13"/>
          </p:nvPr>
        </p:nvSpPr>
        <p:spPr/>
        <p:txBody>
          <a:bodyPr/>
          <a:lstStyle/>
          <a:p>
            <a:r>
              <a:rPr lang="en-US" dirty="0"/>
              <a:t>Problem Step Recorder (Microsoft product)</a:t>
            </a:r>
          </a:p>
        </p:txBody>
      </p:sp>
    </p:spTree>
    <p:extLst>
      <p:ext uri="{BB962C8B-B14F-4D97-AF65-F5344CB8AC3E}">
        <p14:creationId xmlns:p14="http://schemas.microsoft.com/office/powerpoint/2010/main" val="6924307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62</a:t>
            </a:fld>
            <a:endParaRPr lang="en-US"/>
          </a:p>
        </p:txBody>
      </p:sp>
      <p:pic>
        <p:nvPicPr>
          <p:cNvPr id="7" name="Picture 6" descr="Steps 1 &amp; 2 highlighted." title="CDS Impact Evaluation Framework"/>
          <p:cNvPicPr>
            <a:picLocks noChangeAspect="1"/>
          </p:cNvPicPr>
          <p:nvPr/>
        </p:nvPicPr>
        <p:blipFill rotWithShape="1">
          <a:blip r:embed="rId3">
            <a:extLst>
              <a:ext uri="{28A0092B-C50C-407E-A947-70E740481C1C}">
                <a14:useLocalDpi xmlns:a14="http://schemas.microsoft.com/office/drawing/2010/main" val="0"/>
              </a:ext>
            </a:extLst>
          </a:blip>
          <a:srcRect l="2584" r="11326" b="18154"/>
          <a:stretch/>
        </p:blipFill>
        <p:spPr>
          <a:xfrm>
            <a:off x="789351" y="891593"/>
            <a:ext cx="7772400" cy="5709814"/>
          </a:xfrm>
          <a:prstGeom prst="rect">
            <a:avLst/>
          </a:prstGeom>
          <a:noFill/>
          <a:ln>
            <a:noFill/>
          </a:ln>
        </p:spPr>
      </p:pic>
      <p:sp>
        <p:nvSpPr>
          <p:cNvPr id="4" name="Oval 3">
            <a:extLst>
              <a:ext uri="{FF2B5EF4-FFF2-40B4-BE49-F238E27FC236}">
                <a16:creationId xmlns:a16="http://schemas.microsoft.com/office/drawing/2014/main" id="{F3F4C108-E5AA-47E4-AEAA-FAF2549B7940}"/>
              </a:ext>
            </a:extLst>
          </p:cNvPr>
          <p:cNvSpPr/>
          <p:nvPr/>
        </p:nvSpPr>
        <p:spPr>
          <a:xfrm>
            <a:off x="854851" y="840418"/>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C5EB2CAA-5224-479D-817B-C568046F4B6F}"/>
              </a:ext>
            </a:extLst>
          </p:cNvPr>
          <p:cNvSpPr/>
          <p:nvPr/>
        </p:nvSpPr>
        <p:spPr>
          <a:xfrm>
            <a:off x="854852" y="22917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5C76157-F3F4-4A74-92C6-A679DD5E2084}"/>
              </a:ext>
            </a:extLst>
          </p:cNvPr>
          <p:cNvSpPr/>
          <p:nvPr/>
        </p:nvSpPr>
        <p:spPr>
          <a:xfrm>
            <a:off x="4771536" y="18049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0096DF97-CA23-4640-833C-D0F2CE6BED4D}"/>
              </a:ext>
            </a:extLst>
          </p:cNvPr>
          <p:cNvSpPr/>
          <p:nvPr/>
        </p:nvSpPr>
        <p:spPr>
          <a:xfrm>
            <a:off x="4771535" y="36375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CA3FBCE1-00DC-46E8-A964-DAC6A36CF933}"/>
              </a:ext>
            </a:extLst>
          </p:cNvPr>
          <p:cNvSpPr/>
          <p:nvPr/>
        </p:nvSpPr>
        <p:spPr>
          <a:xfrm>
            <a:off x="990599" y="5346635"/>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2" name="Oval 11">
            <a:extLst>
              <a:ext uri="{FF2B5EF4-FFF2-40B4-BE49-F238E27FC236}">
                <a16:creationId xmlns:a16="http://schemas.microsoft.com/office/drawing/2014/main" id="{97E432E9-2A63-43DA-BB4C-C7C270444995}"/>
              </a:ext>
            </a:extLst>
          </p:cNvPr>
          <p:cNvSpPr/>
          <p:nvPr/>
        </p:nvSpPr>
        <p:spPr>
          <a:xfrm>
            <a:off x="4771534" y="5000789"/>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3" name="Oval 12" descr="&quot;">
            <a:extLst>
              <a:ext uri="{FF2B5EF4-FFF2-40B4-BE49-F238E27FC236}">
                <a16:creationId xmlns:a16="http://schemas.microsoft.com/office/drawing/2014/main" id="{23AAD2CD-4BF2-4B1C-B784-E1BD67426E7C}"/>
              </a:ext>
            </a:extLst>
          </p:cNvPr>
          <p:cNvSpPr/>
          <p:nvPr/>
        </p:nvSpPr>
        <p:spPr>
          <a:xfrm>
            <a:off x="4771534" y="3728852"/>
            <a:ext cx="3915266" cy="1460665"/>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CDS Impact Evaluation Framework</a:t>
            </a:r>
          </a:p>
        </p:txBody>
      </p:sp>
    </p:spTree>
    <p:extLst>
      <p:ext uri="{BB962C8B-B14F-4D97-AF65-F5344CB8AC3E}">
        <p14:creationId xmlns:p14="http://schemas.microsoft.com/office/powerpoint/2010/main" val="5441682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63</a:t>
            </a:fld>
            <a:endParaRPr lang="en-US"/>
          </a:p>
        </p:txBody>
      </p:sp>
      <p:graphicFrame>
        <p:nvGraphicFramePr>
          <p:cNvPr id="5" name="Diagram 4" descr="SMARTArt flowchart"/>
          <p:cNvGraphicFramePr/>
          <p:nvPr/>
        </p:nvGraphicFramePr>
        <p:xfrm>
          <a:off x="156117" y="1081669"/>
          <a:ext cx="8759283" cy="5337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a:t>Conduct Assessment</a:t>
            </a:r>
          </a:p>
        </p:txBody>
      </p:sp>
    </p:spTree>
    <p:extLst>
      <p:ext uri="{BB962C8B-B14F-4D97-AF65-F5344CB8AC3E}">
        <p14:creationId xmlns:p14="http://schemas.microsoft.com/office/powerpoint/2010/main" val="795533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64</a:t>
            </a:fld>
            <a:endParaRPr lang="en-US"/>
          </a:p>
        </p:txBody>
      </p:sp>
      <p:graphicFrame>
        <p:nvGraphicFramePr>
          <p:cNvPr id="5" name="Table 5" descr="SMARTArt table that lists tasks, descriptions of usability problems, and locations"/>
          <p:cNvGraphicFramePr>
            <a:graphicFrameLocks noGrp="1"/>
          </p:cNvGraphicFramePr>
          <p:nvPr/>
        </p:nvGraphicFramePr>
        <p:xfrm>
          <a:off x="138822" y="1460559"/>
          <a:ext cx="8778240" cy="4904304"/>
        </p:xfrm>
        <a:graphic>
          <a:graphicData uri="http://schemas.openxmlformats.org/drawingml/2006/table">
            <a:tbl>
              <a:tblPr firstRow="1" firstCol="1" bandRow="1">
                <a:tableStyleId>{6E25E649-3F16-4E02-A733-19D2CDBF48F0}</a:tableStyleId>
              </a:tblPr>
              <a:tblGrid>
                <a:gridCol w="1463313">
                  <a:extLst>
                    <a:ext uri="{9D8B030D-6E8A-4147-A177-3AD203B41FA5}">
                      <a16:colId xmlns:a16="http://schemas.microsoft.com/office/drawing/2014/main" val="20000"/>
                    </a:ext>
                  </a:extLst>
                </a:gridCol>
                <a:gridCol w="5206438">
                  <a:extLst>
                    <a:ext uri="{9D8B030D-6E8A-4147-A177-3AD203B41FA5}">
                      <a16:colId xmlns:a16="http://schemas.microsoft.com/office/drawing/2014/main" val="20001"/>
                    </a:ext>
                  </a:extLst>
                </a:gridCol>
                <a:gridCol w="2108489">
                  <a:extLst>
                    <a:ext uri="{9D8B030D-6E8A-4147-A177-3AD203B41FA5}">
                      <a16:colId xmlns:a16="http://schemas.microsoft.com/office/drawing/2014/main" val="20002"/>
                    </a:ext>
                  </a:extLst>
                </a:gridCol>
              </a:tblGrid>
              <a:tr h="371242">
                <a:tc>
                  <a:txBody>
                    <a:bodyPr/>
                    <a:lstStyle/>
                    <a:p>
                      <a:pPr marL="0" marR="0">
                        <a:spcBef>
                          <a:spcPts val="600"/>
                        </a:spcBef>
                        <a:spcAft>
                          <a:spcPts val="600"/>
                        </a:spcAft>
                      </a:pPr>
                      <a:r>
                        <a:rPr lang="en-US" sz="2000">
                          <a:effectLst/>
                        </a:rPr>
                        <a:t>Task</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0" marR="0">
                        <a:spcBef>
                          <a:spcPts val="600"/>
                        </a:spcBef>
                        <a:spcAft>
                          <a:spcPts val="600"/>
                        </a:spcAft>
                      </a:pPr>
                      <a:r>
                        <a:rPr lang="en-US" sz="2000">
                          <a:effectLst/>
                        </a:rPr>
                        <a:t>Description of Usability Problem</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0" marR="0">
                        <a:spcBef>
                          <a:spcPts val="600"/>
                        </a:spcBef>
                        <a:spcAft>
                          <a:spcPts val="600"/>
                        </a:spcAft>
                      </a:pPr>
                      <a:r>
                        <a:rPr lang="en-US" sz="2000">
                          <a:effectLst/>
                        </a:rPr>
                        <a:t>Location</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10000"/>
                  </a:ext>
                </a:extLst>
              </a:tr>
              <a:tr h="2398792">
                <a:tc>
                  <a:txBody>
                    <a:bodyPr/>
                    <a:lstStyle/>
                    <a:p>
                      <a:pPr marL="0" marR="0">
                        <a:spcBef>
                          <a:spcPts val="600"/>
                        </a:spcBef>
                        <a:spcAft>
                          <a:spcPts val="600"/>
                        </a:spcAft>
                      </a:pPr>
                      <a:r>
                        <a:rPr lang="en-US" sz="2000">
                          <a:effectLst/>
                        </a:rPr>
                        <a:t>Administer Medications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lnB w="12700" cap="flat" cmpd="sng" algn="ctr">
                      <a:solidFill>
                        <a:schemeClr val="bg1">
                          <a:lumMod val="95000"/>
                        </a:schemeClr>
                      </a:solidFill>
                      <a:prstDash val="solid"/>
                      <a:round/>
                      <a:headEnd type="none" w="med" len="med"/>
                      <a:tailEnd type="none" w="med" len="med"/>
                    </a:lnB>
                  </a:tcPr>
                </a:tc>
                <a:tc>
                  <a:txBody>
                    <a:bodyPr/>
                    <a:lstStyle/>
                    <a:p>
                      <a:pPr marL="342900" marR="0" lvl="0" indent="-342900">
                        <a:spcBef>
                          <a:spcPts val="600"/>
                        </a:spcBef>
                        <a:spcAft>
                          <a:spcPts val="0"/>
                        </a:spcAft>
                        <a:buFont typeface="Times New Roman" panose="02020603050405020304" pitchFamily="18" charset="0"/>
                        <a:buChar char="•"/>
                      </a:pPr>
                      <a:r>
                        <a:rPr lang="en-US" sz="1800">
                          <a:effectLst/>
                        </a:rPr>
                        <a:t>BCMA screen does not have an indicator for automatic refresh; nurses must continually click refresh (a multiple-step process) or exit out and reenter to avoid missing new or discontinued orders.</a:t>
                      </a:r>
                    </a:p>
                    <a:p>
                      <a:pPr marL="342900" marR="0" lvl="0" indent="-342900">
                        <a:spcBef>
                          <a:spcPts val="0"/>
                        </a:spcBef>
                        <a:spcAft>
                          <a:spcPts val="0"/>
                        </a:spcAft>
                        <a:buFont typeface="Times New Roman" panose="02020603050405020304" pitchFamily="18" charset="0"/>
                        <a:buChar char="•"/>
                      </a:pPr>
                      <a:r>
                        <a:rPr lang="en-US" sz="1800">
                          <a:effectLst/>
                        </a:rPr>
                        <a:t>No structured option is available to document medication patch placement location; nurses must use a free-text field.</a:t>
                      </a:r>
                      <a:endParaRPr lang="en-US" sz="1800">
                        <a:solidFill>
                          <a:schemeClr val="tx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0" marR="0" indent="0">
                        <a:spcBef>
                          <a:spcPts val="0"/>
                        </a:spcBef>
                        <a:spcAft>
                          <a:spcPts val="600"/>
                        </a:spcAft>
                      </a:pPr>
                      <a:r>
                        <a:rPr lang="en-US" sz="1800">
                          <a:effectLst/>
                        </a:rPr>
                        <a:t>A list outlining where the problem exists and/or screenshots. For example, in this case, the usability issue is located on the BCMA screen, one of four possible screens in the </a:t>
                      </a:r>
                      <a:r>
                        <a:rPr lang="en-US" sz="1800" err="1">
                          <a:effectLst/>
                        </a:rPr>
                        <a:t>eMAR</a:t>
                      </a:r>
                      <a:r>
                        <a:rPr lang="en-US" sz="1800">
                          <a:effectLst/>
                        </a:rPr>
                        <a: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10001"/>
                  </a:ext>
                </a:extLst>
              </a:tr>
              <a:tr h="1463040">
                <a:tc>
                  <a:txBody>
                    <a:bodyPr/>
                    <a:lstStyle/>
                    <a:p>
                      <a:pPr marL="0" marR="0">
                        <a:spcBef>
                          <a:spcPts val="600"/>
                        </a:spcBef>
                        <a:spcAft>
                          <a:spcPts val="600"/>
                        </a:spcAft>
                      </a:pPr>
                      <a:r>
                        <a:rPr lang="en-US" sz="2000">
                          <a:effectLst/>
                        </a:rPr>
                        <a:t>Prepare Medications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342900" marR="0" lvl="0" indent="-342900">
                        <a:spcBef>
                          <a:spcPts val="600"/>
                        </a:spcBef>
                        <a:spcAft>
                          <a:spcPts val="0"/>
                        </a:spcAft>
                        <a:buFont typeface="Times New Roman" panose="02020603050405020304" pitchFamily="18" charset="0"/>
                        <a:buChar char="•"/>
                      </a:pPr>
                      <a:r>
                        <a:rPr lang="en-US" sz="1800">
                          <a:effectLst/>
                        </a:rPr>
                        <a:t>No easy way to organize/prepare for medication administration, especially across patients; work-around is to run missed medication reports often. </a:t>
                      </a:r>
                    </a:p>
                    <a:p>
                      <a:pPr marL="342900" marR="0" lvl="0" indent="-342900">
                        <a:spcBef>
                          <a:spcPts val="0"/>
                        </a:spcBef>
                        <a:spcAft>
                          <a:spcPts val="600"/>
                        </a:spcAft>
                        <a:buFont typeface="Times New Roman" panose="02020603050405020304" pitchFamily="18" charset="0"/>
                        <a:buChar char="•"/>
                      </a:pPr>
                      <a:r>
                        <a:rPr lang="en-US" sz="1800">
                          <a:effectLst/>
                        </a:rPr>
                        <a:t>Nurses must document IVs using “IV bag chronology,” which is not intuitive.</a:t>
                      </a:r>
                      <a:endParaRPr lang="en-US" sz="1800">
                        <a:solidFill>
                          <a:schemeClr val="tx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0" marR="0">
                        <a:spcBef>
                          <a:spcPts val="600"/>
                        </a:spcBef>
                        <a:spcAft>
                          <a:spcPts val="600"/>
                        </a:spcAft>
                      </a:pPr>
                      <a:r>
                        <a:rPr lang="en-US" sz="1800">
                          <a:effectLst/>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10002"/>
                  </a:ext>
                </a:extLst>
              </a:tr>
              <a:tr h="484704">
                <a:tc>
                  <a:txBody>
                    <a:bodyPr/>
                    <a:lstStyle/>
                    <a:p>
                      <a:pPr marL="0" marR="0">
                        <a:spcBef>
                          <a:spcPts val="600"/>
                        </a:spcBef>
                        <a:spcAft>
                          <a:spcPts val="600"/>
                        </a:spcAft>
                      </a:pPr>
                      <a:r>
                        <a:rPr lang="en-US" sz="1800">
                          <a:effectLst/>
                        </a:rPr>
                        <a:t>Other tasks</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lnT w="12700" cap="flat" cmpd="sng" algn="ctr">
                      <a:solidFill>
                        <a:schemeClr val="bg1">
                          <a:lumMod val="95000"/>
                        </a:schemeClr>
                      </a:solidFill>
                      <a:prstDash val="solid"/>
                      <a:round/>
                      <a:headEnd type="none" w="med" len="med"/>
                      <a:tailEnd type="none" w="med" len="med"/>
                    </a:lnT>
                  </a:tcPr>
                </a:tc>
                <a:tc>
                  <a:txBody>
                    <a:bodyPr/>
                    <a:lstStyle/>
                    <a:p>
                      <a:pPr marL="0" marR="0">
                        <a:spcBef>
                          <a:spcPts val="600"/>
                        </a:spcBef>
                        <a:spcAft>
                          <a:spcPts val="600"/>
                        </a:spcAft>
                      </a:pPr>
                      <a:r>
                        <a:rPr lang="en-US" sz="1800">
                          <a:effectLst/>
                        </a:rPr>
                        <a:t>Describe more</a:t>
                      </a:r>
                      <a:r>
                        <a:rPr lang="en-US" sz="1800" baseline="0">
                          <a:effectLst/>
                        </a:rPr>
                        <a:t> </a:t>
                      </a:r>
                      <a:r>
                        <a:rPr lang="en-US" sz="1800">
                          <a:effectLst/>
                        </a:rPr>
                        <a:t>identified usability problems.</a:t>
                      </a:r>
                      <a:endParaRPr lang="en-US" sz="1800">
                        <a:solidFill>
                          <a:schemeClr val="tx1">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tc>
                  <a:txBody>
                    <a:bodyPr/>
                    <a:lstStyle/>
                    <a:p>
                      <a:pPr marL="0" marR="0">
                        <a:spcBef>
                          <a:spcPts val="600"/>
                        </a:spcBef>
                        <a:spcAft>
                          <a:spcPts val="60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45720" marR="45720"/>
                </a:tc>
                <a:extLst>
                  <a:ext uri="{0D108BD9-81ED-4DB2-BD59-A6C34878D82A}">
                    <a16:rowId xmlns:a16="http://schemas.microsoft.com/office/drawing/2014/main" val="10003"/>
                  </a:ext>
                </a:extLst>
              </a:tr>
            </a:tbl>
          </a:graphicData>
        </a:graphic>
      </p:graphicFrame>
      <p:sp>
        <p:nvSpPr>
          <p:cNvPr id="4" name="Text Placeholder 3"/>
          <p:cNvSpPr>
            <a:spLocks noGrp="1"/>
          </p:cNvSpPr>
          <p:nvPr>
            <p:ph type="body" sz="quarter" idx="13"/>
          </p:nvPr>
        </p:nvSpPr>
        <p:spPr>
          <a:xfrm>
            <a:off x="138822" y="890757"/>
            <a:ext cx="8229600" cy="457200"/>
          </a:xfrm>
        </p:spPr>
        <p:txBody>
          <a:bodyPr/>
          <a:lstStyle/>
          <a:p>
            <a:pPr marL="0" indent="0">
              <a:buNone/>
            </a:pPr>
            <a:r>
              <a:rPr lang="en-US" b="1">
                <a:solidFill>
                  <a:srgbClr val="174782"/>
                </a:solidFill>
              </a:rPr>
              <a:t>Sample Table for Data Collection</a:t>
            </a:r>
          </a:p>
        </p:txBody>
      </p:sp>
      <p:sp>
        <p:nvSpPr>
          <p:cNvPr id="2" name="Title 1"/>
          <p:cNvSpPr>
            <a:spLocks noGrp="1"/>
          </p:cNvSpPr>
          <p:nvPr>
            <p:ph type="title"/>
          </p:nvPr>
        </p:nvSpPr>
        <p:spPr/>
        <p:txBody>
          <a:bodyPr/>
          <a:lstStyle/>
          <a:p>
            <a:r>
              <a:rPr lang="en-US"/>
              <a:t>Conduct Assessment</a:t>
            </a:r>
          </a:p>
        </p:txBody>
      </p:sp>
    </p:spTree>
    <p:extLst>
      <p:ext uri="{BB962C8B-B14F-4D97-AF65-F5344CB8AC3E}">
        <p14:creationId xmlns:p14="http://schemas.microsoft.com/office/powerpoint/2010/main" val="31057277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65</a:t>
            </a:fld>
            <a:endParaRPr lang="en-US"/>
          </a:p>
        </p:txBody>
      </p:sp>
      <p:pic>
        <p:nvPicPr>
          <p:cNvPr id="7" name="Picture 6" descr="Steps 1 &amp; 2 highlighted." title="CDS Impact Evaluation Framework"/>
          <p:cNvPicPr>
            <a:picLocks noChangeAspect="1"/>
          </p:cNvPicPr>
          <p:nvPr/>
        </p:nvPicPr>
        <p:blipFill rotWithShape="1">
          <a:blip r:embed="rId3">
            <a:extLst>
              <a:ext uri="{28A0092B-C50C-407E-A947-70E740481C1C}">
                <a14:useLocalDpi xmlns:a14="http://schemas.microsoft.com/office/drawing/2010/main" val="0"/>
              </a:ext>
            </a:extLst>
          </a:blip>
          <a:srcRect l="2584" r="11326" b="18154"/>
          <a:stretch/>
        </p:blipFill>
        <p:spPr>
          <a:xfrm>
            <a:off x="789351" y="891593"/>
            <a:ext cx="7772400" cy="5709814"/>
          </a:xfrm>
          <a:prstGeom prst="rect">
            <a:avLst/>
          </a:prstGeom>
          <a:noFill/>
          <a:ln>
            <a:noFill/>
          </a:ln>
        </p:spPr>
      </p:pic>
      <p:sp>
        <p:nvSpPr>
          <p:cNvPr id="4" name="Oval 3">
            <a:extLst>
              <a:ext uri="{FF2B5EF4-FFF2-40B4-BE49-F238E27FC236}">
                <a16:creationId xmlns:a16="http://schemas.microsoft.com/office/drawing/2014/main" id="{F3F4C108-E5AA-47E4-AEAA-FAF2549B7940}"/>
              </a:ext>
            </a:extLst>
          </p:cNvPr>
          <p:cNvSpPr/>
          <p:nvPr/>
        </p:nvSpPr>
        <p:spPr>
          <a:xfrm>
            <a:off x="854851" y="840418"/>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C5EB2CAA-5224-479D-817B-C568046F4B6F}"/>
              </a:ext>
            </a:extLst>
          </p:cNvPr>
          <p:cNvSpPr/>
          <p:nvPr/>
        </p:nvSpPr>
        <p:spPr>
          <a:xfrm>
            <a:off x="854852" y="22917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45C76157-F3F4-4A74-92C6-A679DD5E2084}"/>
              </a:ext>
            </a:extLst>
          </p:cNvPr>
          <p:cNvSpPr/>
          <p:nvPr/>
        </p:nvSpPr>
        <p:spPr>
          <a:xfrm>
            <a:off x="4771536" y="18049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3</a:t>
            </a:r>
          </a:p>
        </p:txBody>
      </p:sp>
      <p:sp>
        <p:nvSpPr>
          <p:cNvPr id="10" name="Oval 9">
            <a:extLst>
              <a:ext uri="{FF2B5EF4-FFF2-40B4-BE49-F238E27FC236}">
                <a16:creationId xmlns:a16="http://schemas.microsoft.com/office/drawing/2014/main" id="{0096DF97-CA23-4640-833C-D0F2CE6BED4D}"/>
              </a:ext>
            </a:extLst>
          </p:cNvPr>
          <p:cNvSpPr/>
          <p:nvPr/>
        </p:nvSpPr>
        <p:spPr>
          <a:xfrm>
            <a:off x="4771535" y="3637563"/>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4</a:t>
            </a:r>
          </a:p>
        </p:txBody>
      </p:sp>
      <p:sp>
        <p:nvSpPr>
          <p:cNvPr id="11" name="Oval 10">
            <a:extLst>
              <a:ext uri="{FF2B5EF4-FFF2-40B4-BE49-F238E27FC236}">
                <a16:creationId xmlns:a16="http://schemas.microsoft.com/office/drawing/2014/main" id="{CA3FBCE1-00DC-46E8-A964-DAC6A36CF933}"/>
              </a:ext>
            </a:extLst>
          </p:cNvPr>
          <p:cNvSpPr/>
          <p:nvPr/>
        </p:nvSpPr>
        <p:spPr>
          <a:xfrm>
            <a:off x="990599" y="5346635"/>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6</a:t>
            </a:r>
          </a:p>
        </p:txBody>
      </p:sp>
      <p:sp>
        <p:nvSpPr>
          <p:cNvPr id="12" name="Oval 11">
            <a:extLst>
              <a:ext uri="{FF2B5EF4-FFF2-40B4-BE49-F238E27FC236}">
                <a16:creationId xmlns:a16="http://schemas.microsoft.com/office/drawing/2014/main" id="{97E432E9-2A63-43DA-BB4C-C7C270444995}"/>
              </a:ext>
            </a:extLst>
          </p:cNvPr>
          <p:cNvSpPr/>
          <p:nvPr/>
        </p:nvSpPr>
        <p:spPr>
          <a:xfrm>
            <a:off x="4771534" y="5000789"/>
            <a:ext cx="476693" cy="46937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5</a:t>
            </a:r>
          </a:p>
        </p:txBody>
      </p:sp>
      <p:sp>
        <p:nvSpPr>
          <p:cNvPr id="14" name="Oval 13" descr="&quot;">
            <a:extLst>
              <a:ext uri="{FF2B5EF4-FFF2-40B4-BE49-F238E27FC236}">
                <a16:creationId xmlns:a16="http://schemas.microsoft.com/office/drawing/2014/main" id="{02D8E390-9786-41C9-9A9E-790798E2E5F8}"/>
              </a:ext>
            </a:extLst>
          </p:cNvPr>
          <p:cNvSpPr/>
          <p:nvPr/>
        </p:nvSpPr>
        <p:spPr>
          <a:xfrm>
            <a:off x="4916383" y="5142015"/>
            <a:ext cx="3645367" cy="1221999"/>
          </a:xfrm>
          <a:prstGeom prst="ellipse">
            <a:avLst/>
          </a:prstGeom>
          <a:noFill/>
          <a:ln w="381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a:t>CDS Impact Evaluation Framework</a:t>
            </a:r>
          </a:p>
        </p:txBody>
      </p:sp>
    </p:spTree>
    <p:extLst>
      <p:ext uri="{BB962C8B-B14F-4D97-AF65-F5344CB8AC3E}">
        <p14:creationId xmlns:p14="http://schemas.microsoft.com/office/powerpoint/2010/main" val="384019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66</a:t>
            </a:fld>
            <a:endParaRPr lang="en-US"/>
          </a:p>
        </p:txBody>
      </p:sp>
      <p:graphicFrame>
        <p:nvGraphicFramePr>
          <p:cNvPr id="5" name="Diagram 5" descr="SMARTArt list of four data analysis steps"/>
          <p:cNvGraphicFramePr/>
          <p:nvPr/>
        </p:nvGraphicFramePr>
        <p:xfrm>
          <a:off x="222422" y="1828800"/>
          <a:ext cx="8699155" cy="4473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p:cNvSpPr>
            <a:spLocks noGrp="1"/>
          </p:cNvSpPr>
          <p:nvPr>
            <p:ph type="body" sz="quarter" idx="13"/>
          </p:nvPr>
        </p:nvSpPr>
        <p:spPr>
          <a:xfrm>
            <a:off x="222422" y="1120346"/>
            <a:ext cx="8229600" cy="457200"/>
          </a:xfrm>
        </p:spPr>
        <p:txBody>
          <a:bodyPr/>
          <a:lstStyle/>
          <a:p>
            <a:r>
              <a:rPr lang="en-US">
                <a:solidFill>
                  <a:srgbClr val="174782"/>
                </a:solidFill>
              </a:rPr>
              <a:t>Four Steps </a:t>
            </a:r>
          </a:p>
        </p:txBody>
      </p:sp>
      <p:sp>
        <p:nvSpPr>
          <p:cNvPr id="2" name="Title 1"/>
          <p:cNvSpPr>
            <a:spLocks noGrp="1"/>
          </p:cNvSpPr>
          <p:nvPr>
            <p:ph type="title"/>
          </p:nvPr>
        </p:nvSpPr>
        <p:spPr/>
        <p:txBody>
          <a:bodyPr/>
          <a:lstStyle/>
          <a:p>
            <a:r>
              <a:rPr lang="en-US"/>
              <a:t>Analyze Data</a:t>
            </a:r>
          </a:p>
        </p:txBody>
      </p:sp>
    </p:spTree>
    <p:extLst>
      <p:ext uri="{BB962C8B-B14F-4D97-AF65-F5344CB8AC3E}">
        <p14:creationId xmlns:p14="http://schemas.microsoft.com/office/powerpoint/2010/main" val="32064301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67</a:t>
            </a:fld>
            <a:endParaRPr lang="en-US"/>
          </a:p>
        </p:txBody>
      </p:sp>
      <p:sp>
        <p:nvSpPr>
          <p:cNvPr id="8" name="Rectangle 7"/>
          <p:cNvSpPr/>
          <p:nvPr/>
        </p:nvSpPr>
        <p:spPr>
          <a:xfrm>
            <a:off x="6908749" y="6133365"/>
            <a:ext cx="1778051" cy="307777"/>
          </a:xfrm>
          <a:prstGeom prst="rect">
            <a:avLst/>
          </a:prstGeom>
        </p:spPr>
        <p:txBody>
          <a:bodyPr wrap="none">
            <a:spAutoFit/>
          </a:bodyPr>
          <a:lstStyle/>
          <a:p>
            <a:r>
              <a:rPr lang="en-US" sz="1400">
                <a:latin typeface="+mn-lt"/>
                <a:cs typeface="Calibri"/>
              </a:rPr>
              <a:t>Nielsen &amp; Mack, 1993</a:t>
            </a:r>
            <a:endParaRPr lang="en-US" sz="1400">
              <a:latin typeface="+mn-lt"/>
            </a:endParaRPr>
          </a:p>
        </p:txBody>
      </p:sp>
      <p:graphicFrame>
        <p:nvGraphicFramePr>
          <p:cNvPr id="5" name="Table 17" descr="SMARTArt table of sevarity ratings (numbers) and descriptions and priority rankings for each rating level"/>
          <p:cNvGraphicFramePr>
            <a:graphicFrameLocks noGrp="1"/>
          </p:cNvGraphicFramePr>
          <p:nvPr/>
        </p:nvGraphicFramePr>
        <p:xfrm>
          <a:off x="235237" y="1708851"/>
          <a:ext cx="8778240" cy="4424514"/>
        </p:xfrm>
        <a:graphic>
          <a:graphicData uri="http://schemas.openxmlformats.org/drawingml/2006/table">
            <a:tbl>
              <a:tblPr firstRow="1" firstCol="1" bandRow="1">
                <a:tableStyleId>{6E25E649-3F16-4E02-A733-19D2CDBF48F0}</a:tableStyleId>
              </a:tblPr>
              <a:tblGrid>
                <a:gridCol w="1289974">
                  <a:extLst>
                    <a:ext uri="{9D8B030D-6E8A-4147-A177-3AD203B41FA5}">
                      <a16:colId xmlns:a16="http://schemas.microsoft.com/office/drawing/2014/main" val="20000"/>
                    </a:ext>
                  </a:extLst>
                </a:gridCol>
                <a:gridCol w="6331467">
                  <a:extLst>
                    <a:ext uri="{9D8B030D-6E8A-4147-A177-3AD203B41FA5}">
                      <a16:colId xmlns:a16="http://schemas.microsoft.com/office/drawing/2014/main" val="20001"/>
                    </a:ext>
                  </a:extLst>
                </a:gridCol>
                <a:gridCol w="1156799">
                  <a:extLst>
                    <a:ext uri="{9D8B030D-6E8A-4147-A177-3AD203B41FA5}">
                      <a16:colId xmlns:a16="http://schemas.microsoft.com/office/drawing/2014/main" val="20002"/>
                    </a:ext>
                  </a:extLst>
                </a:gridCol>
              </a:tblGrid>
              <a:tr h="983225">
                <a:tc>
                  <a:txBody>
                    <a:bodyPr/>
                    <a:lstStyle/>
                    <a:p>
                      <a:pPr marL="0" marR="0" algn="ctr">
                        <a:spcBef>
                          <a:spcPts val="600"/>
                        </a:spcBef>
                        <a:spcAft>
                          <a:spcPts val="600"/>
                        </a:spcAft>
                      </a:pPr>
                      <a:r>
                        <a:rPr lang="en-US" sz="2400">
                          <a:effectLst/>
                        </a:rPr>
                        <a:t>Severity Rating</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600"/>
                        </a:spcBef>
                        <a:spcAft>
                          <a:spcPts val="600"/>
                        </a:spcAft>
                      </a:pPr>
                      <a:r>
                        <a:rPr lang="en-US" sz="2400">
                          <a:effectLst/>
                        </a:rPr>
                        <a:t>Description</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600"/>
                        </a:spcBef>
                        <a:spcAft>
                          <a:spcPts val="600"/>
                        </a:spcAft>
                      </a:pPr>
                      <a:r>
                        <a:rPr lang="en-US" sz="2400">
                          <a:effectLst/>
                        </a:rPr>
                        <a:t>Priority</a:t>
                      </a:r>
                      <a:endParaRPr lang="en-US" sz="2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91613">
                <a:tc>
                  <a:txBody>
                    <a:bodyPr/>
                    <a:lstStyle/>
                    <a:p>
                      <a:pPr marL="0" marR="0" algn="ctr">
                        <a:spcBef>
                          <a:spcPts val="600"/>
                        </a:spcBef>
                        <a:spcAft>
                          <a:spcPts val="600"/>
                        </a:spcAft>
                      </a:pPr>
                      <a:r>
                        <a:rPr lang="en-US" sz="2000">
                          <a:effectLst/>
                        </a:rPr>
                        <a:t>0</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2000">
                          <a:effectLst/>
                        </a:rPr>
                        <a:t>Not a usability problem.</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marL="0" marR="0">
                        <a:spcBef>
                          <a:spcPts val="600"/>
                        </a:spcBef>
                        <a:spcAft>
                          <a:spcPts val="600"/>
                        </a:spcAft>
                      </a:pPr>
                      <a:r>
                        <a:rPr lang="en-US" sz="2000" dirty="0">
                          <a:effectLst/>
                        </a:rPr>
                        <a:t>None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491613">
                <a:tc>
                  <a:txBody>
                    <a:bodyPr/>
                    <a:lstStyle/>
                    <a:p>
                      <a:pPr marL="0" marR="0" algn="ctr">
                        <a:spcBef>
                          <a:spcPts val="600"/>
                        </a:spcBef>
                        <a:spcAft>
                          <a:spcPts val="600"/>
                        </a:spcAft>
                      </a:pPr>
                      <a:r>
                        <a:rPr lang="en-US" sz="2000">
                          <a:effectLst/>
                        </a:rPr>
                        <a:t>1</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2000">
                          <a:effectLst/>
                        </a:rPr>
                        <a:t>Cosmetic—No need to fix unless extra time is available.</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a:spcBef>
                          <a:spcPts val="600"/>
                        </a:spcBef>
                        <a:spcAft>
                          <a:spcPts val="600"/>
                        </a:spcAft>
                      </a:pPr>
                      <a:r>
                        <a:rPr lang="en-US" sz="2000">
                          <a:effectLst/>
                        </a:rPr>
                        <a:t>Low</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491613">
                <a:tc>
                  <a:txBody>
                    <a:bodyPr/>
                    <a:lstStyle/>
                    <a:p>
                      <a:pPr marL="0" marR="0" algn="ctr">
                        <a:spcBef>
                          <a:spcPts val="600"/>
                        </a:spcBef>
                        <a:spcAft>
                          <a:spcPts val="600"/>
                        </a:spcAft>
                      </a:pPr>
                      <a:r>
                        <a:rPr lang="en-US" sz="2000">
                          <a:effectLst/>
                        </a:rPr>
                        <a:t>2</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2000">
                          <a:effectLst/>
                        </a:rPr>
                        <a:t>Minor—Annoying issue with minor impact.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a:spcBef>
                          <a:spcPts val="600"/>
                        </a:spcBef>
                        <a:spcAft>
                          <a:spcPts val="600"/>
                        </a:spcAft>
                      </a:pPr>
                      <a:r>
                        <a:rPr lang="en-US" sz="2000">
                          <a:effectLst/>
                        </a:rPr>
                        <a:t>Medium</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983225">
                <a:tc>
                  <a:txBody>
                    <a:bodyPr/>
                    <a:lstStyle/>
                    <a:p>
                      <a:pPr marL="0" marR="0" algn="ctr">
                        <a:spcBef>
                          <a:spcPts val="600"/>
                        </a:spcBef>
                        <a:spcAft>
                          <a:spcPts val="600"/>
                        </a:spcAft>
                      </a:pPr>
                      <a:r>
                        <a:rPr lang="en-US" sz="2000">
                          <a:effectLst/>
                        </a:rPr>
                        <a:t>3</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marL="0" marR="0">
                        <a:spcBef>
                          <a:spcPts val="600"/>
                        </a:spcBef>
                        <a:spcAft>
                          <a:spcPts val="600"/>
                        </a:spcAft>
                      </a:pPr>
                      <a:r>
                        <a:rPr lang="en-US" sz="2000">
                          <a:effectLst/>
                        </a:rPr>
                        <a:t>Major—Important to fix. Issues with major impact in use or during training or both. Consider the numbers and kinds of users affected. </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a:spcBef>
                          <a:spcPts val="600"/>
                        </a:spcBef>
                        <a:spcAft>
                          <a:spcPts val="600"/>
                        </a:spcAft>
                      </a:pPr>
                      <a:r>
                        <a:rPr lang="en-US" sz="2000">
                          <a:effectLst/>
                        </a:rPr>
                        <a:t>High</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983225">
                <a:tc>
                  <a:txBody>
                    <a:bodyPr/>
                    <a:lstStyle/>
                    <a:p>
                      <a:pPr marL="0" marR="0" algn="ctr">
                        <a:spcBef>
                          <a:spcPts val="600"/>
                        </a:spcBef>
                        <a:spcAft>
                          <a:spcPts val="600"/>
                        </a:spcAft>
                      </a:pPr>
                      <a:r>
                        <a:rPr lang="en-US" sz="2000">
                          <a:effectLst/>
                        </a:rPr>
                        <a:t>4</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T w="12700" cap="flat" cmpd="sng" algn="ctr">
                      <a:solidFill>
                        <a:schemeClr val="bg1">
                          <a:lumMod val="95000"/>
                        </a:schemeClr>
                      </a:solidFill>
                      <a:prstDash val="solid"/>
                      <a:round/>
                      <a:headEnd type="none" w="med" len="med"/>
                      <a:tailEnd type="none" w="med" len="med"/>
                    </a:lnT>
                  </a:tcPr>
                </a:tc>
                <a:tc>
                  <a:txBody>
                    <a:bodyPr/>
                    <a:lstStyle/>
                    <a:p>
                      <a:pPr marL="0" marR="0">
                        <a:spcBef>
                          <a:spcPts val="600"/>
                        </a:spcBef>
                        <a:spcAft>
                          <a:spcPts val="600"/>
                        </a:spcAft>
                      </a:pPr>
                      <a:r>
                        <a:rPr lang="en-US" sz="2000">
                          <a:effectLst/>
                        </a:rPr>
                        <a:t>Catastrophic—Severe issue that must be corrected, especially issues related to patient safety. Imperative to fix this before product can be released (if in development).</a:t>
                      </a:r>
                      <a:endParaRPr lang="en-US" sz="2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marL="0" marR="0">
                        <a:spcBef>
                          <a:spcPts val="600"/>
                        </a:spcBef>
                        <a:spcAft>
                          <a:spcPts val="600"/>
                        </a:spcAft>
                      </a:pPr>
                      <a:r>
                        <a:rPr lang="en-US" sz="2000" dirty="0">
                          <a:effectLst/>
                        </a:rPr>
                        <a:t>Critical</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7" name="Text Placeholder 6"/>
          <p:cNvSpPr>
            <a:spLocks noGrp="1"/>
          </p:cNvSpPr>
          <p:nvPr>
            <p:ph type="body" sz="quarter" idx="13"/>
          </p:nvPr>
        </p:nvSpPr>
        <p:spPr/>
        <p:txBody>
          <a:bodyPr/>
          <a:lstStyle/>
          <a:p>
            <a:r>
              <a:rPr lang="en-US">
                <a:solidFill>
                  <a:srgbClr val="174782"/>
                </a:solidFill>
                <a:cs typeface="Calibri"/>
              </a:rPr>
              <a:t>Definitions of Severity Ratings</a:t>
            </a:r>
          </a:p>
          <a:p>
            <a:endParaRPr lang="en-US"/>
          </a:p>
        </p:txBody>
      </p:sp>
      <p:sp>
        <p:nvSpPr>
          <p:cNvPr id="2" name="Title 1"/>
          <p:cNvSpPr>
            <a:spLocks noGrp="1"/>
          </p:cNvSpPr>
          <p:nvPr>
            <p:ph type="title"/>
          </p:nvPr>
        </p:nvSpPr>
        <p:spPr/>
        <p:txBody>
          <a:bodyPr/>
          <a:lstStyle/>
          <a:p>
            <a:r>
              <a:rPr lang="en-US"/>
              <a:t>Analyze Data</a:t>
            </a:r>
          </a:p>
        </p:txBody>
      </p:sp>
    </p:spTree>
    <p:extLst>
      <p:ext uri="{BB962C8B-B14F-4D97-AF65-F5344CB8AC3E}">
        <p14:creationId xmlns:p14="http://schemas.microsoft.com/office/powerpoint/2010/main" val="1847526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68</a:t>
            </a:fld>
            <a:endParaRPr lang="en-US"/>
          </a:p>
        </p:txBody>
      </p:sp>
      <p:sp>
        <p:nvSpPr>
          <p:cNvPr id="7" name="Content Placeholder 6"/>
          <p:cNvSpPr>
            <a:spLocks noGrp="1"/>
          </p:cNvSpPr>
          <p:nvPr>
            <p:ph idx="1"/>
          </p:nvPr>
        </p:nvSpPr>
        <p:spPr>
          <a:xfrm>
            <a:off x="457200" y="5202626"/>
            <a:ext cx="8229600" cy="1173459"/>
          </a:xfrm>
        </p:spPr>
        <p:txBody>
          <a:bodyPr>
            <a:normAutofit/>
          </a:bodyPr>
          <a:lstStyle/>
          <a:p>
            <a:r>
              <a:rPr lang="en-US" dirty="0">
                <a:solidFill>
                  <a:srgbClr val="174782"/>
                </a:solidFill>
              </a:rPr>
              <a:t>Includes category descriptions, scenarios, access to a test patient, etc.</a:t>
            </a:r>
          </a:p>
        </p:txBody>
      </p:sp>
      <p:graphicFrame>
        <p:nvGraphicFramePr>
          <p:cNvPr id="5" name="Table 6" descr="Blank SMARTArt table for a user goal or task with numbers, descriptions of the problem, heuristics violated, severity ratings, and screenshots for each problem"/>
          <p:cNvGraphicFramePr>
            <a:graphicFrameLocks noGrp="1"/>
          </p:cNvGraphicFramePr>
          <p:nvPr/>
        </p:nvGraphicFramePr>
        <p:xfrm>
          <a:off x="167661" y="1714141"/>
          <a:ext cx="8747739" cy="3374545"/>
        </p:xfrm>
        <a:graphic>
          <a:graphicData uri="http://schemas.openxmlformats.org/drawingml/2006/table">
            <a:tbl>
              <a:tblPr firstRow="1" firstCol="1" bandCol="1">
                <a:tableStyleId>{6E25E649-3F16-4E02-A733-19D2CDBF48F0}</a:tableStyleId>
              </a:tblPr>
              <a:tblGrid>
                <a:gridCol w="728491">
                  <a:extLst>
                    <a:ext uri="{9D8B030D-6E8A-4147-A177-3AD203B41FA5}">
                      <a16:colId xmlns:a16="http://schemas.microsoft.com/office/drawing/2014/main" val="20000"/>
                    </a:ext>
                  </a:extLst>
                </a:gridCol>
                <a:gridCol w="2729519">
                  <a:extLst>
                    <a:ext uri="{9D8B030D-6E8A-4147-A177-3AD203B41FA5}">
                      <a16:colId xmlns:a16="http://schemas.microsoft.com/office/drawing/2014/main" val="20001"/>
                    </a:ext>
                  </a:extLst>
                </a:gridCol>
                <a:gridCol w="1857397">
                  <a:extLst>
                    <a:ext uri="{9D8B030D-6E8A-4147-A177-3AD203B41FA5}">
                      <a16:colId xmlns:a16="http://schemas.microsoft.com/office/drawing/2014/main" val="20002"/>
                    </a:ext>
                  </a:extLst>
                </a:gridCol>
                <a:gridCol w="1429425">
                  <a:extLst>
                    <a:ext uri="{9D8B030D-6E8A-4147-A177-3AD203B41FA5}">
                      <a16:colId xmlns:a16="http://schemas.microsoft.com/office/drawing/2014/main" val="20003"/>
                    </a:ext>
                  </a:extLst>
                </a:gridCol>
                <a:gridCol w="2002907">
                  <a:extLst>
                    <a:ext uri="{9D8B030D-6E8A-4147-A177-3AD203B41FA5}">
                      <a16:colId xmlns:a16="http://schemas.microsoft.com/office/drawing/2014/main" val="20004"/>
                    </a:ext>
                  </a:extLst>
                </a:gridCol>
              </a:tblGrid>
              <a:tr h="326545">
                <a:tc gridSpan="5">
                  <a:txBody>
                    <a:bodyPr/>
                    <a:lstStyle/>
                    <a:p>
                      <a:pPr algn="l" fontAlgn="ctr"/>
                      <a:r>
                        <a:rPr lang="en-US" sz="2000" u="none" strike="noStrike">
                          <a:effectLst/>
                        </a:rPr>
                        <a:t>User Goal or Task:</a:t>
                      </a:r>
                      <a:endParaRPr lang="en-US" sz="2000" b="1" i="0" u="none" strike="noStrike">
                        <a:solidFill>
                          <a:srgbClr val="4F6228"/>
                        </a:solidFill>
                        <a:effectLst/>
                        <a:latin typeface="Verdana" panose="020B0604030504040204" pitchFamily="34" charset="0"/>
                      </a:endParaRPr>
                    </a:p>
                  </a:txBody>
                  <a:tcPr marL="0" marR="0" marT="0" marB="0" anchor="ctr"/>
                </a:tc>
                <a:tc hMerge="1">
                  <a:txBody>
                    <a:bodyPr/>
                    <a:lstStyle/>
                    <a:p>
                      <a:pPr algn="l" fontAlgn="b"/>
                      <a:endParaRPr lang="en-US" sz="2000" b="0" i="0" u="none" strike="noStrike">
                        <a:effectLst/>
                        <a:latin typeface="Verdana" panose="020B0604030504040204" pitchFamily="34" charset="0"/>
                      </a:endParaRPr>
                    </a:p>
                  </a:txBody>
                  <a:tcPr marL="0" marR="0" marT="0" marB="0" anchor="b"/>
                </a:tc>
                <a:tc hMerge="1">
                  <a:txBody>
                    <a:bodyPr/>
                    <a:lstStyle/>
                    <a:p>
                      <a:endParaRPr lang="en-US"/>
                    </a:p>
                  </a:txBody>
                  <a:tcPr/>
                </a:tc>
                <a:tc hMerge="1">
                  <a:txBody>
                    <a:bodyPr/>
                    <a:lstStyle/>
                    <a:p>
                      <a:pPr algn="l" fontAlgn="b"/>
                      <a:endParaRPr lang="en-US" sz="2000" b="0" i="0" u="none" strike="noStrike">
                        <a:effectLst/>
                        <a:latin typeface="Verdana" panose="020B0604030504040204" pitchFamily="34" charset="0"/>
                      </a:endParaRPr>
                    </a:p>
                  </a:txBody>
                  <a:tcPr marL="0" marR="0" marT="0" marB="0" anchor="b"/>
                </a:tc>
                <a:tc hMerge="1">
                  <a:txBody>
                    <a:bodyPr/>
                    <a:lstStyle/>
                    <a:p>
                      <a:pPr algn="l" fontAlgn="b"/>
                      <a:endParaRPr lang="en-US" sz="2000" b="0" i="0" u="none" strike="noStrike">
                        <a:effectLst/>
                        <a:latin typeface="Verdana" panose="020B0604030504040204" pitchFamily="34" charset="0"/>
                      </a:endParaRPr>
                    </a:p>
                  </a:txBody>
                  <a:tcPr marL="0" marR="0" marT="0" marB="0" anchor="b"/>
                </a:tc>
                <a:extLst>
                  <a:ext uri="{0D108BD9-81ED-4DB2-BD59-A6C34878D82A}">
                    <a16:rowId xmlns:a16="http://schemas.microsoft.com/office/drawing/2014/main" val="10000"/>
                  </a:ext>
                </a:extLst>
              </a:tr>
              <a:tr h="168715">
                <a:tc>
                  <a:txBody>
                    <a:bodyPr/>
                    <a:lstStyle/>
                    <a:p>
                      <a:pPr algn="ctr" fontAlgn="b"/>
                      <a:r>
                        <a:rPr lang="en-US" sz="2000" u="none" strike="noStrike">
                          <a:effectLst/>
                        </a:rPr>
                        <a:t>#</a:t>
                      </a:r>
                      <a:endParaRPr lang="en-US" sz="2000" b="1" i="0" u="none" strike="noStrike">
                        <a:solidFill>
                          <a:srgbClr val="FFFFFF"/>
                        </a:solidFill>
                        <a:effectLst/>
                        <a:latin typeface="Verdana" panose="020B0604030504040204" pitchFamily="34" charset="0"/>
                      </a:endParaRPr>
                    </a:p>
                  </a:txBody>
                  <a:tcPr marL="0" marR="0" marT="0" marB="0" anchor="ctr">
                    <a:lnB w="12700" cap="flat" cmpd="sng" algn="ctr">
                      <a:solidFill>
                        <a:schemeClr val="bg1">
                          <a:lumMod val="95000"/>
                        </a:schemeClr>
                      </a:solidFill>
                      <a:prstDash val="solid"/>
                      <a:round/>
                      <a:headEnd type="none" w="med" len="med"/>
                      <a:tailEnd type="none" w="med" len="med"/>
                    </a:lnB>
                  </a:tcPr>
                </a:tc>
                <a:tc>
                  <a:txBody>
                    <a:bodyPr/>
                    <a:lstStyle/>
                    <a:p>
                      <a:pPr algn="ctr" fontAlgn="b"/>
                      <a:r>
                        <a:rPr lang="en-US" sz="2000" b="1" u="none" strike="noStrike">
                          <a:effectLst/>
                        </a:rPr>
                        <a:t>Description of the Problem</a:t>
                      </a:r>
                      <a:endParaRPr lang="en-US" sz="2000" b="1" i="0" u="none" strike="noStrike">
                        <a:solidFill>
                          <a:srgbClr val="FFFFFF"/>
                        </a:solidFill>
                        <a:effectLst/>
                        <a:latin typeface="Verdana" panose="020B0604030504040204" pitchFamily="34" charset="0"/>
                      </a:endParaRPr>
                    </a:p>
                  </a:txBody>
                  <a:tcPr marL="0" marR="0" marT="0" marB="0" anchor="ctr">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fontAlgn="b"/>
                      <a:r>
                        <a:rPr lang="en-US" sz="2000" b="1" u="none" strike="noStrike">
                          <a:effectLst/>
                        </a:rPr>
                        <a:t>Heuristics Violated</a:t>
                      </a:r>
                      <a:endParaRPr lang="en-US" sz="2000" b="1" i="0" u="none" strike="noStrike">
                        <a:solidFill>
                          <a:srgbClr val="FFFFFF"/>
                        </a:solidFill>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fontAlgn="b"/>
                      <a:r>
                        <a:rPr lang="en-US" sz="2000" b="1" u="none" strike="noStrike">
                          <a:effectLst/>
                        </a:rPr>
                        <a:t>Severity Rating</a:t>
                      </a:r>
                      <a:endParaRPr lang="en-US" sz="2000" b="1" i="0" u="none" strike="noStrike">
                        <a:solidFill>
                          <a:srgbClr val="FFFFFF"/>
                        </a:solidFill>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B w="12700" cap="flat" cmpd="sng" algn="ctr">
                      <a:solidFill>
                        <a:schemeClr val="bg1">
                          <a:lumMod val="50000"/>
                        </a:schemeClr>
                      </a:solidFill>
                      <a:prstDash val="solid"/>
                      <a:round/>
                      <a:headEnd type="none" w="med" len="med"/>
                      <a:tailEnd type="none" w="med" len="med"/>
                    </a:lnB>
                  </a:tcPr>
                </a:tc>
                <a:tc>
                  <a:txBody>
                    <a:bodyPr/>
                    <a:lstStyle/>
                    <a:p>
                      <a:pPr algn="ctr" fontAlgn="b"/>
                      <a:r>
                        <a:rPr lang="en-US" sz="2000" b="1" u="none" strike="noStrike">
                          <a:effectLst/>
                        </a:rPr>
                        <a:t>Screenshots</a:t>
                      </a:r>
                      <a:endParaRPr lang="en-US" sz="2000" b="1" i="0" u="none" strike="noStrike">
                        <a:solidFill>
                          <a:srgbClr val="FFFFFF"/>
                        </a:solidFill>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r h="609600">
                <a:tc>
                  <a:txBody>
                    <a:bodyPr/>
                    <a:lstStyle/>
                    <a:p>
                      <a:pPr algn="ctr" fontAlgn="ctr"/>
                      <a:r>
                        <a:rPr lang="en-US" sz="2000" u="none" strike="noStrike">
                          <a:effectLst/>
                        </a:rPr>
                        <a:t>1</a:t>
                      </a:r>
                      <a:endParaRPr lang="en-US" sz="2000" b="0" i="0" u="none" strike="noStrike">
                        <a:effectLst/>
                        <a:latin typeface="Verdana" panose="020B0604030504040204" pitchFamily="34" charset="0"/>
                      </a:endParaRPr>
                    </a:p>
                  </a:txBody>
                  <a:tcPr marL="0" marR="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609600">
                <a:tc>
                  <a:txBody>
                    <a:bodyPr/>
                    <a:lstStyle/>
                    <a:p>
                      <a:pPr algn="ctr" fontAlgn="ctr"/>
                      <a:r>
                        <a:rPr lang="en-US" sz="2000" u="none" strike="noStrike">
                          <a:effectLst/>
                        </a:rPr>
                        <a:t>2</a:t>
                      </a:r>
                      <a:endParaRPr lang="en-US" sz="2000" b="0" i="0" u="none" strike="noStrike">
                        <a:effectLst/>
                        <a:latin typeface="Verdana" panose="020B0604030504040204" pitchFamily="34" charset="0"/>
                      </a:endParaRPr>
                    </a:p>
                  </a:txBody>
                  <a:tcPr marL="0" marR="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l" fontAlgn="t"/>
                      <a:br>
                        <a:rPr lang="en-US" sz="2000" u="none" strike="noStrike">
                          <a:effectLst/>
                        </a:rPr>
                      </a:br>
                      <a:endParaRPr lang="en-US" sz="2000" b="0" i="0" u="none" strike="noStrike">
                        <a:effectLst/>
                        <a:latin typeface="Verdana" panose="020B0604030504040204" pitchFamily="34" charset="0"/>
                      </a:endParaRPr>
                    </a:p>
                  </a:txBody>
                  <a:tcPr marL="0" marR="0" marT="0"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3"/>
                  </a:ext>
                </a:extLst>
              </a:tr>
              <a:tr h="609600">
                <a:tc>
                  <a:txBody>
                    <a:bodyPr/>
                    <a:lstStyle/>
                    <a:p>
                      <a:pPr algn="ctr" fontAlgn="ctr"/>
                      <a:r>
                        <a:rPr lang="en-US" sz="2000" u="none" strike="noStrike">
                          <a:effectLst/>
                        </a:rPr>
                        <a:t>3</a:t>
                      </a:r>
                      <a:endParaRPr lang="en-US" sz="2000" b="0" i="0" u="none" strike="noStrike">
                        <a:effectLst/>
                        <a:latin typeface="Verdana" panose="020B0604030504040204" pitchFamily="34" charset="0"/>
                      </a:endParaRPr>
                    </a:p>
                  </a:txBody>
                  <a:tcPr marL="0" marR="0" marT="0" marB="0" anchor="ct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tcPr>
                </a:tc>
                <a:tc>
                  <a:txBody>
                    <a:bodyPr/>
                    <a:lstStyle/>
                    <a:p>
                      <a:pPr algn="l" fontAlgn="t"/>
                      <a:br>
                        <a:rPr lang="en-US" sz="2000" u="none" strike="noStrike">
                          <a:effectLst/>
                        </a:rPr>
                      </a:br>
                      <a:endParaRPr lang="en-US" sz="2000" b="0" i="0" u="none" strike="noStrike">
                        <a:effectLst/>
                        <a:latin typeface="Verdana" panose="020B0604030504040204" pitchFamily="34" charset="0"/>
                      </a:endParaRPr>
                    </a:p>
                  </a:txBody>
                  <a:tcPr marL="0" marR="0" marT="0"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609600">
                <a:tc>
                  <a:txBody>
                    <a:bodyPr/>
                    <a:lstStyle/>
                    <a:p>
                      <a:pPr algn="ctr" fontAlgn="ctr"/>
                      <a:r>
                        <a:rPr lang="en-US" sz="2000" u="none" strike="noStrike">
                          <a:effectLst/>
                        </a:rPr>
                        <a:t>4</a:t>
                      </a:r>
                      <a:endParaRPr lang="en-US" sz="2000" b="0" i="0" u="none" strike="noStrike">
                        <a:effectLst/>
                        <a:latin typeface="Verdana" panose="020B0604030504040204" pitchFamily="34" charset="0"/>
                      </a:endParaRPr>
                    </a:p>
                  </a:txBody>
                  <a:tcPr marL="0" marR="0" marT="0" marB="0" anchor="ctr">
                    <a:lnT w="12700" cap="flat" cmpd="sng" algn="ctr">
                      <a:solidFill>
                        <a:schemeClr val="bg1">
                          <a:lumMod val="95000"/>
                        </a:schemeClr>
                      </a:solidFill>
                      <a:prstDash val="solid"/>
                      <a:round/>
                      <a:headEnd type="none" w="med" len="med"/>
                      <a:tailEnd type="none" w="med" len="med"/>
                    </a:lnT>
                  </a:tcPr>
                </a:tc>
                <a:tc>
                  <a:txBody>
                    <a:bodyPr/>
                    <a:lstStyle/>
                    <a:p>
                      <a:pPr algn="l" fontAlgn="t"/>
                      <a:br>
                        <a:rPr lang="en-US" sz="2000" u="none" strike="noStrike">
                          <a:effectLst/>
                        </a:rPr>
                      </a:br>
                      <a:endParaRPr lang="en-US" sz="2000" b="0" i="0" u="none" strike="noStrike">
                        <a:effectLst/>
                        <a:latin typeface="Verdana" panose="020B0604030504040204" pitchFamily="34" charset="0"/>
                      </a:endParaRPr>
                    </a:p>
                  </a:txBody>
                  <a:tcPr marL="0" marR="0" marT="0" marB="0" anchor="ctr">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l" fontAlgn="t"/>
                      <a:r>
                        <a:rPr lang="en-US" sz="2000" u="none" strike="noStrike">
                          <a:effectLst/>
                        </a:rPr>
                        <a:t> </a:t>
                      </a:r>
                      <a:endParaRPr lang="en-US" sz="2000" b="0" i="0" u="none" strike="noStrike">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tcPr>
                </a:tc>
                <a:tc>
                  <a:txBody>
                    <a:bodyPr/>
                    <a:lstStyle/>
                    <a:p>
                      <a:pPr algn="l" fontAlgn="t"/>
                      <a:r>
                        <a:rPr lang="en-US" sz="2000" u="none" strike="noStrike" dirty="0">
                          <a:effectLst/>
                        </a:rPr>
                        <a:t> </a:t>
                      </a:r>
                      <a:endParaRPr lang="en-US" sz="2000" b="0" i="0" u="none" strike="noStrike" dirty="0">
                        <a:effectLst/>
                        <a:latin typeface="Verdana" panose="020B0604030504040204" pitchFamily="34" charset="0"/>
                      </a:endParaRPr>
                    </a:p>
                  </a:txBody>
                  <a:tcPr marL="0" marR="0" marT="0" marB="0" anchor="ctr">
                    <a:lnL w="12700" cap="flat" cmpd="sng" algn="ctr">
                      <a:solidFill>
                        <a:schemeClr val="bg1">
                          <a:lumMod val="50000"/>
                        </a:schemeClr>
                      </a:solidFill>
                      <a:prstDash val="solid"/>
                      <a:round/>
                      <a:headEnd type="none" w="med" len="med"/>
                      <a:tailEnd type="none" w="med" len="med"/>
                    </a:lnL>
                    <a:lnT w="1270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
        <p:nvSpPr>
          <p:cNvPr id="8" name="Text Placeholder 7"/>
          <p:cNvSpPr>
            <a:spLocks noGrp="1"/>
          </p:cNvSpPr>
          <p:nvPr>
            <p:ph type="body" sz="quarter" idx="13"/>
          </p:nvPr>
        </p:nvSpPr>
        <p:spPr>
          <a:xfrm>
            <a:off x="167661" y="1026173"/>
            <a:ext cx="8229600" cy="457200"/>
          </a:xfrm>
        </p:spPr>
        <p:txBody>
          <a:bodyPr/>
          <a:lstStyle/>
          <a:p>
            <a:r>
              <a:rPr lang="en-US">
                <a:solidFill>
                  <a:srgbClr val="174782"/>
                </a:solidFill>
              </a:rPr>
              <a:t>Sample Data Collection Tool</a:t>
            </a:r>
          </a:p>
        </p:txBody>
      </p:sp>
      <p:sp>
        <p:nvSpPr>
          <p:cNvPr id="2" name="Title 1"/>
          <p:cNvSpPr>
            <a:spLocks noGrp="1"/>
          </p:cNvSpPr>
          <p:nvPr>
            <p:ph type="title"/>
          </p:nvPr>
        </p:nvSpPr>
        <p:spPr/>
        <p:txBody>
          <a:bodyPr/>
          <a:lstStyle/>
          <a:p>
            <a:r>
              <a:rPr lang="en-US" dirty="0"/>
              <a:t>Analyze data</a:t>
            </a:r>
          </a:p>
        </p:txBody>
      </p:sp>
    </p:spTree>
    <p:extLst>
      <p:ext uri="{BB962C8B-B14F-4D97-AF65-F5344CB8AC3E}">
        <p14:creationId xmlns:p14="http://schemas.microsoft.com/office/powerpoint/2010/main" val="3919597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69</a:t>
            </a:fld>
            <a:endParaRPr lang="en-US"/>
          </a:p>
        </p:txBody>
      </p:sp>
      <p:sp>
        <p:nvSpPr>
          <p:cNvPr id="4" name="Text Placeholder 3"/>
          <p:cNvSpPr>
            <a:spLocks noGrp="1"/>
          </p:cNvSpPr>
          <p:nvPr>
            <p:ph type="body" sz="quarter" idx="11"/>
          </p:nvPr>
        </p:nvSpPr>
        <p:spPr/>
        <p:txBody>
          <a:bodyPr>
            <a:normAutofit/>
          </a:bodyPr>
          <a:lstStyle/>
          <a:p>
            <a:endParaRPr lang="en-US" dirty="0"/>
          </a:p>
        </p:txBody>
      </p:sp>
      <p:sp>
        <p:nvSpPr>
          <p:cNvPr id="2" name="Title 1"/>
          <p:cNvSpPr>
            <a:spLocks noGrp="1"/>
          </p:cNvSpPr>
          <p:nvPr>
            <p:ph type="title"/>
          </p:nvPr>
        </p:nvSpPr>
        <p:spPr/>
        <p:txBody>
          <a:bodyPr/>
          <a:lstStyle/>
          <a:p>
            <a:r>
              <a:rPr lang="en-US" dirty="0"/>
              <a:t>Module Review</a:t>
            </a:r>
          </a:p>
        </p:txBody>
      </p:sp>
    </p:spTree>
    <p:extLst>
      <p:ext uri="{BB962C8B-B14F-4D97-AF65-F5344CB8AC3E}">
        <p14:creationId xmlns:p14="http://schemas.microsoft.com/office/powerpoint/2010/main" val="2760574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7</a:t>
            </a:fld>
            <a:endParaRPr lang="en-US"/>
          </a:p>
        </p:txBody>
      </p:sp>
      <p:sp>
        <p:nvSpPr>
          <p:cNvPr id="2" name="Title 1"/>
          <p:cNvSpPr>
            <a:spLocks noGrp="1"/>
          </p:cNvSpPr>
          <p:nvPr>
            <p:ph type="title"/>
          </p:nvPr>
        </p:nvSpPr>
        <p:spPr/>
        <p:txBody>
          <a:bodyPr/>
          <a:lstStyle/>
          <a:p>
            <a:r>
              <a:rPr lang="en-US"/>
              <a:t>Introduction to Heuristic Evaluation</a:t>
            </a:r>
          </a:p>
        </p:txBody>
      </p:sp>
      <p:sp>
        <p:nvSpPr>
          <p:cNvPr id="11" name="Content Placeholder 10"/>
          <p:cNvSpPr>
            <a:spLocks noGrp="1"/>
          </p:cNvSpPr>
          <p:nvPr>
            <p:ph sz="quarter" idx="13"/>
          </p:nvPr>
        </p:nvSpPr>
        <p:spPr/>
        <p:txBody>
          <a:bodyPr>
            <a:normAutofit lnSpcReduction="10000"/>
          </a:bodyPr>
          <a:lstStyle/>
          <a:p>
            <a:pPr>
              <a:buFont typeface="Arial" panose="020B0604020202020204" pitchFamily="34" charset="0"/>
              <a:buChar char="•"/>
            </a:pPr>
            <a:r>
              <a:rPr lang="en-US" b="1" dirty="0">
                <a:solidFill>
                  <a:srgbClr val="174782"/>
                </a:solidFill>
              </a:rPr>
              <a:t>When to use this method</a:t>
            </a:r>
          </a:p>
          <a:p>
            <a:pPr lvl="1"/>
            <a:r>
              <a:rPr lang="en-US" dirty="0"/>
              <a:t>Anytime in the systems life cycle</a:t>
            </a:r>
          </a:p>
          <a:p>
            <a:r>
              <a:rPr lang="en-US" b="1" dirty="0">
                <a:solidFill>
                  <a:srgbClr val="174782"/>
                </a:solidFill>
              </a:rPr>
              <a:t>Resource considerations</a:t>
            </a:r>
          </a:p>
          <a:p>
            <a:pPr marL="963612" lvl="1"/>
            <a:r>
              <a:rPr lang="en-US" dirty="0"/>
              <a:t>3–5 single-domain experts (e.g., a clinician or a usability expert); OR</a:t>
            </a:r>
          </a:p>
          <a:p>
            <a:pPr marL="963612" lvl="1"/>
            <a:r>
              <a:rPr lang="en-US" dirty="0"/>
              <a:t>2–3 dual-domain experts (trained in usability plus a discipline related to the application)</a:t>
            </a:r>
          </a:p>
        </p:txBody>
      </p:sp>
      <p:pic>
        <p:nvPicPr>
          <p:cNvPr id="12" name="Picture Placeholder 6" descr="Clinician and patient discussing the content of an electronic display"/>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723253" y="2408812"/>
            <a:ext cx="3100707" cy="2328288"/>
          </a:xfrm>
          <a:prstGeom prst="rect">
            <a:avLst/>
          </a:prstGeom>
          <a:ln>
            <a:noFill/>
          </a:ln>
          <a:effectLst>
            <a:outerShdw blurRad="190500" algn="tl" rotWithShape="0">
              <a:srgbClr val="000000">
                <a:alpha val="70000"/>
              </a:srgbClr>
            </a:outerShdw>
          </a:effectLst>
          <a:scene3d>
            <a:camera prst="orthographicFront"/>
            <a:lightRig rig="threePt" dir="t"/>
          </a:scene3d>
          <a:sp3d>
            <a:bevelT/>
          </a:sp3d>
        </p:spPr>
      </p:pic>
    </p:spTree>
    <p:extLst>
      <p:ext uri="{BB962C8B-B14F-4D97-AF65-F5344CB8AC3E}">
        <p14:creationId xmlns:p14="http://schemas.microsoft.com/office/powerpoint/2010/main" val="446754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59ABE3D-0306-47E9-8957-6FD3294A431B}" type="slidenum">
              <a:rPr lang="en-US" smtClean="0"/>
              <a:pPr/>
              <a:t>8</a:t>
            </a:fld>
            <a:endParaRPr lang="en-US"/>
          </a:p>
        </p:txBody>
      </p:sp>
      <p:sp>
        <p:nvSpPr>
          <p:cNvPr id="2" name="Title 1"/>
          <p:cNvSpPr>
            <a:spLocks noGrp="1"/>
          </p:cNvSpPr>
          <p:nvPr>
            <p:ph type="title"/>
          </p:nvPr>
        </p:nvSpPr>
        <p:spPr/>
        <p:txBody>
          <a:bodyPr/>
          <a:lstStyle/>
          <a:p>
            <a:r>
              <a:rPr lang="en-US"/>
              <a:t>Introduction to Heuristic Evaluation</a:t>
            </a:r>
          </a:p>
        </p:txBody>
      </p:sp>
      <p:graphicFrame>
        <p:nvGraphicFramePr>
          <p:cNvPr id="5" name="Diagram 4" descr="SMARTArt diagram that lists the benefits and disadvantages of heuristic evaluation"/>
          <p:cNvGraphicFramePr/>
          <p:nvPr/>
        </p:nvGraphicFramePr>
        <p:xfrm>
          <a:off x="433753" y="970504"/>
          <a:ext cx="8253047" cy="5439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5557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97564981-9EBC-4433-A5C8-41D29907A8CF}"/>
              </a:ext>
            </a:extLst>
          </p:cNvPr>
          <p:cNvSpPr>
            <a:spLocks noGrp="1"/>
          </p:cNvSpPr>
          <p:nvPr>
            <p:ph type="subTitle" idx="1"/>
          </p:nvPr>
        </p:nvSpPr>
        <p:spPr/>
        <p:txBody>
          <a:bodyPr/>
          <a:lstStyle/>
          <a:p>
            <a:r>
              <a:rPr lang="en-US" dirty="0"/>
              <a:t>Heuristic Categories with Examples</a:t>
            </a:r>
          </a:p>
        </p:txBody>
      </p:sp>
      <p:sp>
        <p:nvSpPr>
          <p:cNvPr id="2" name="Slide Number Placeholder 1">
            <a:extLst>
              <a:ext uri="{FF2B5EF4-FFF2-40B4-BE49-F238E27FC236}">
                <a16:creationId xmlns:a16="http://schemas.microsoft.com/office/drawing/2014/main" id="{8DF41791-8DB0-432B-BB81-33E32713FE4A}"/>
              </a:ext>
            </a:extLst>
          </p:cNvPr>
          <p:cNvSpPr>
            <a:spLocks noGrp="1"/>
          </p:cNvSpPr>
          <p:nvPr>
            <p:ph type="sldNum" sz="quarter" idx="4294967295"/>
          </p:nvPr>
        </p:nvSpPr>
        <p:spPr>
          <a:xfrm>
            <a:off x="7010400" y="6553200"/>
            <a:ext cx="2133600" cy="304800"/>
          </a:xfrm>
        </p:spPr>
        <p:txBody>
          <a:bodyPr/>
          <a:lstStyle/>
          <a:p>
            <a:pPr>
              <a:defRPr/>
            </a:pPr>
            <a:fld id="{F33254E7-20DF-4EEC-B4C6-77997BC2924C}" type="slidenum">
              <a:rPr lang="en-US" smtClean="0"/>
              <a:pPr>
                <a:defRPr/>
              </a:pPr>
              <a:t>9</a:t>
            </a:fld>
            <a:endParaRPr lang="en-US"/>
          </a:p>
        </p:txBody>
      </p:sp>
    </p:spTree>
    <p:extLst>
      <p:ext uri="{BB962C8B-B14F-4D97-AF65-F5344CB8AC3E}">
        <p14:creationId xmlns:p14="http://schemas.microsoft.com/office/powerpoint/2010/main" val="2710855832"/>
      </p:ext>
    </p:extLst>
  </p:cSld>
  <p:clrMapOvr>
    <a:masterClrMapping/>
  </p:clrMapOvr>
</p:sld>
</file>

<file path=ppt/theme/theme1.xml><?xml version="1.0" encoding="utf-8"?>
<a:theme xmlns:a="http://schemas.openxmlformats.org/drawingml/2006/main" name="VA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VA Theme" id="{D5CF3603-103F-486F-AC64-1352693672CE}" vid="{25C63548-C1AD-4E36-B01F-E8A3BBB002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e04d9b5e-484e-4898-9b37-a3a0793d5489">ZNHHN4MMEWHW-180763980-63</_dlc_DocId>
    <_dlc_DocIdUrl xmlns="e04d9b5e-484e-4898-9b37-a3a0793d5489">
      <Url>https://vaww.infoshare.va.gov/sites/chio/KBS/cdsimpact2017/_layouts/15/DocIdRedir.aspx?ID=ZNHHN4MMEWHW-180763980-63</Url>
      <Description>ZNHHN4MMEWHW-180763980-63</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2ECBD52181E19C49BF2816EB71F57EEF" ma:contentTypeVersion="1" ma:contentTypeDescription="Create a new document." ma:contentTypeScope="" ma:versionID="ec5f1a9a8190dde8b477e014252df4bc">
  <xsd:schema xmlns:xsd="http://www.w3.org/2001/XMLSchema" xmlns:xs="http://www.w3.org/2001/XMLSchema" xmlns:p="http://schemas.microsoft.com/office/2006/metadata/properties" xmlns:ns2="e04d9b5e-484e-4898-9b37-a3a0793d5489" targetNamespace="http://schemas.microsoft.com/office/2006/metadata/properties" ma:root="true" ma:fieldsID="1a03492d68c81fa9227ec379b8e4a1cd" ns2:_="">
    <xsd:import namespace="e04d9b5e-484e-4898-9b37-a3a0793d548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4d9b5e-484e-4898-9b37-a3a0793d548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5B672AB-01EF-4F22-BE9C-B220BDBF7E6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e04d9b5e-484e-4898-9b37-a3a0793d5489"/>
    <ds:schemaRef ds:uri="http://www.w3.org/XML/1998/namespace"/>
    <ds:schemaRef ds:uri="http://purl.org/dc/dcmitype/"/>
  </ds:schemaRefs>
</ds:datastoreItem>
</file>

<file path=customXml/itemProps2.xml><?xml version="1.0" encoding="utf-8"?>
<ds:datastoreItem xmlns:ds="http://schemas.openxmlformats.org/officeDocument/2006/customXml" ds:itemID="{FE55B47E-E975-455E-80C5-7CBC63B795CE}">
  <ds:schemaRefs>
    <ds:schemaRef ds:uri="http://schemas.microsoft.com/sharepoint/events"/>
  </ds:schemaRefs>
</ds:datastoreItem>
</file>

<file path=customXml/itemProps3.xml><?xml version="1.0" encoding="utf-8"?>
<ds:datastoreItem xmlns:ds="http://schemas.openxmlformats.org/officeDocument/2006/customXml" ds:itemID="{B89CFE30-44A7-47A3-875C-11083E95D146}">
  <ds:schemaRefs>
    <ds:schemaRef ds:uri="http://schemas.microsoft.com/sharepoint/v3/contenttype/forms"/>
  </ds:schemaRefs>
</ds:datastoreItem>
</file>

<file path=customXml/itemProps4.xml><?xml version="1.0" encoding="utf-8"?>
<ds:datastoreItem xmlns:ds="http://schemas.openxmlformats.org/officeDocument/2006/customXml" ds:itemID="{EA69B0CC-B56A-4D22-9F27-9E229C5BE4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4d9b5e-484e-4898-9b37-a3a0793d54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7169</TotalTime>
  <Words>7314</Words>
  <Application>Microsoft Macintosh PowerPoint</Application>
  <PresentationFormat>On-screen Show (4:3)</PresentationFormat>
  <Paragraphs>736</Paragraphs>
  <Slides>69</Slides>
  <Notes>67</Notes>
  <HiddenSlides>2</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Arial</vt:lpstr>
      <vt:lpstr>Calibri</vt:lpstr>
      <vt:lpstr>Georgia</vt:lpstr>
      <vt:lpstr>Times New Roman</vt:lpstr>
      <vt:lpstr>Verdana</vt:lpstr>
      <vt:lpstr>Wingdings</vt:lpstr>
      <vt:lpstr>VA Theme</vt:lpstr>
      <vt:lpstr>CDS Evaluation  </vt:lpstr>
      <vt:lpstr>module 5 Objectives</vt:lpstr>
      <vt:lpstr>Module 5 Overview</vt:lpstr>
      <vt:lpstr>Why Do Designs Need Heuristic Evaluations?</vt:lpstr>
      <vt:lpstr>Introduction to Heuristic Evaluation</vt:lpstr>
      <vt:lpstr>Introduction to Heuristic Evaluation</vt:lpstr>
      <vt:lpstr>Introduction to Heuristic Evaluation</vt:lpstr>
      <vt:lpstr>Introduction to Heuristic Evaluation</vt:lpstr>
      <vt:lpstr>PowerPoint Presentation</vt:lpstr>
      <vt:lpstr>Heuristic Categories</vt:lpstr>
      <vt:lpstr>Heuristic Categories</vt:lpstr>
      <vt:lpstr>Consistency: Med Administration in the VA</vt:lpstr>
      <vt:lpstr>PowerPoint Presentation</vt:lpstr>
      <vt:lpstr>PowerPoint Presentation</vt:lpstr>
      <vt:lpstr>PowerPoint Presentation</vt:lpstr>
      <vt:lpstr>Heuristic Categories</vt:lpstr>
      <vt:lpstr>Visibility of the system state</vt:lpstr>
      <vt:lpstr>Heuristic Categories</vt:lpstr>
      <vt:lpstr>PowerPoint Presentation</vt:lpstr>
      <vt:lpstr>Match with the Real World</vt:lpstr>
      <vt:lpstr>Match with the Real World</vt:lpstr>
      <vt:lpstr>Match with the Real World</vt:lpstr>
      <vt:lpstr>Heuristic Categories</vt:lpstr>
      <vt:lpstr>Minimalist</vt:lpstr>
      <vt:lpstr>Heuristic Categories</vt:lpstr>
      <vt:lpstr>Minimize memory load</vt:lpstr>
      <vt:lpstr>Heuristic Categories</vt:lpstr>
      <vt:lpstr>Heuristic Categories</vt:lpstr>
      <vt:lpstr>Good error messages</vt:lpstr>
      <vt:lpstr>Heuristic Categories</vt:lpstr>
      <vt:lpstr>PowerPoint Presentation</vt:lpstr>
      <vt:lpstr>Avoid Catastrophic Errors</vt:lpstr>
      <vt:lpstr>Heuristic Categories</vt:lpstr>
      <vt:lpstr>Heuristic Categories</vt:lpstr>
      <vt:lpstr>Heuristic Categories</vt:lpstr>
      <vt:lpstr>Heuristic Categories</vt:lpstr>
      <vt:lpstr>Need More Explanation and Examples?</vt:lpstr>
      <vt:lpstr>Consolidated List of Heuristic Categories</vt:lpstr>
      <vt:lpstr>Consolidated List of Heuristic Categories</vt:lpstr>
      <vt:lpstr>Consolidated List of Heuristic Categories</vt:lpstr>
      <vt:lpstr>Consolidated List of Heuristic Categories</vt:lpstr>
      <vt:lpstr>PowerPoint Presentation</vt:lpstr>
      <vt:lpstr>CDS Impact Evaluation Framework</vt:lpstr>
      <vt:lpstr>CDS Impact Evaluation Framework</vt:lpstr>
      <vt:lpstr>Define Assessment Goals &amp; Create Specific Objectives</vt:lpstr>
      <vt:lpstr>CDS Impact Evaluation Framework</vt:lpstr>
      <vt:lpstr>Prepare for Assessment</vt:lpstr>
      <vt:lpstr>Prepare for Assessment</vt:lpstr>
      <vt:lpstr>Prepare for Assessment</vt:lpstr>
      <vt:lpstr>Prepare for Assessment</vt:lpstr>
      <vt:lpstr>Prepare for Assessment</vt:lpstr>
      <vt:lpstr>Prepare for Assessment</vt:lpstr>
      <vt:lpstr>Prepare for Assessment</vt:lpstr>
      <vt:lpstr>Prepare for Assessment</vt:lpstr>
      <vt:lpstr>Prepare for Assessment</vt:lpstr>
      <vt:lpstr>Prepare for Assessment</vt:lpstr>
      <vt:lpstr>Prepare for Assessment</vt:lpstr>
      <vt:lpstr>Prepare for Assessment</vt:lpstr>
      <vt:lpstr>Prepare for Assessment</vt:lpstr>
      <vt:lpstr>Prepare for Assessment</vt:lpstr>
      <vt:lpstr>Prepare for assessment</vt:lpstr>
      <vt:lpstr>CDS Impact Evaluation Framework</vt:lpstr>
      <vt:lpstr>Conduct Assessment</vt:lpstr>
      <vt:lpstr>Conduct Assessment</vt:lpstr>
      <vt:lpstr>CDS Impact Evaluation Framework</vt:lpstr>
      <vt:lpstr>Analyze Data</vt:lpstr>
      <vt:lpstr>Analyze Data</vt:lpstr>
      <vt:lpstr>Analyze data</vt:lpstr>
      <vt:lpstr>Module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 CDS Impact Importance of rigorous assessments of CDS </dc:title>
  <cp:lastModifiedBy>Scott Wood</cp:lastModifiedBy>
  <cp:revision>16</cp:revision>
  <dcterms:modified xsi:type="dcterms:W3CDTF">2020-08-05T15:46:11Z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0x0101002ECBD52181E19C49BF2816EB71F57EEF</vt:lpwstr>
  </property>
  <property fmtid="{D5CDD505-2E9C-101B-9397-08002B2CF9AE}" pid="3" name="Subcategory">
    <vt:lpwstr>Templates</vt:lpwstr>
  </property>
  <property fmtid="{D5CDD505-2E9C-101B-9397-08002B2CF9AE}" pid="4" name="_dlc_DocIdItemGuid">
    <vt:lpwstr>ff00a9de-4066-4cec-b35a-c47d0f483ad4</vt:lpwstr>
  </property>
</Properties>
</file>